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49" r:id="rId2"/>
  </p:sldMasterIdLst>
  <p:notesMasterIdLst>
    <p:notesMasterId r:id="rId15"/>
  </p:notesMasterIdLst>
  <p:handoutMasterIdLst>
    <p:handoutMasterId r:id="rId16"/>
  </p:handoutMasterIdLst>
  <p:sldIdLst>
    <p:sldId id="257" r:id="rId3"/>
    <p:sldId id="263" r:id="rId4"/>
    <p:sldId id="272" r:id="rId5"/>
    <p:sldId id="270" r:id="rId6"/>
    <p:sldId id="269" r:id="rId7"/>
    <p:sldId id="273" r:id="rId8"/>
    <p:sldId id="275" r:id="rId9"/>
    <p:sldId id="274" r:id="rId10"/>
    <p:sldId id="265" r:id="rId11"/>
    <p:sldId id="262"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 .NET console application using Microsoft Graph" id="{7E829F76-CD83-44A3-B3F7-007301260BD8}">
          <p14:sldIdLst>
            <p14:sldId id="257"/>
            <p14:sldId id="263"/>
            <p14:sldId id="272"/>
            <p14:sldId id="270"/>
            <p14:sldId id="269"/>
            <p14:sldId id="273"/>
            <p14:sldId id="275"/>
            <p14:sldId id="274"/>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45" autoAdjust="0"/>
    <p:restoredTop sz="74331" autoAdjust="0"/>
  </p:normalViewPr>
  <p:slideViewPr>
    <p:cSldViewPr snapToGrid="0">
      <p:cViewPr varScale="1">
        <p:scale>
          <a:sx n="46" d="100"/>
          <a:sy n="46" d="100"/>
        </p:scale>
        <p:origin x="36" y="77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9/10/2017 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9/10/2017 1:04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5061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r>
              <a:rPr lang="en-US" dirty="0"/>
              <a:t>Install-Package “</a:t>
            </a:r>
            <a:r>
              <a:rPr lang="en-US" dirty="0" err="1"/>
              <a:t>Microsoft.Identity.Client</a:t>
            </a:r>
            <a:r>
              <a:rPr lang="en-US" dirty="0"/>
              <a:t>” -pre</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a:p>
            <a:endParaRPr lang="en-US" baseline="0" dirty="0"/>
          </a:p>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9/10/2017 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 y="-318"/>
            <a:ext cx="12435840" cy="6995160"/>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pic>
        <p:nvPicPr>
          <p:cNvPr id="7" name="Picture 6"/>
          <p:cNvPicPr>
            <a:picLocks noChangeAspect="1"/>
          </p:cNvPicPr>
          <p:nvPr userDrawn="1"/>
        </p:nvPicPr>
        <p:blipFill>
          <a:blip r:embed="rId4"/>
          <a:stretch>
            <a:fillRect/>
          </a:stretch>
        </p:blipFill>
        <p:spPr>
          <a:xfrm>
            <a:off x="417339" y="4319054"/>
            <a:ext cx="4644038" cy="1828780"/>
          </a:xfrm>
          <a:prstGeom prst="rect">
            <a:avLst/>
          </a:prstGeom>
        </p:spPr>
      </p:pic>
    </p:spTree>
    <p:extLst>
      <p:ext uri="{BB962C8B-B14F-4D97-AF65-F5344CB8AC3E}">
        <p14:creationId xmlns:p14="http://schemas.microsoft.com/office/powerpoint/2010/main" val="162371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3" name="Text Placeholder 2"/>
          <p:cNvSpPr>
            <a:spLocks noGrp="1"/>
          </p:cNvSpPr>
          <p:nvPr>
            <p:ph type="body" sz="quarter" idx="13" hasCustomPrompt="1"/>
          </p:nvPr>
        </p:nvSpPr>
        <p:spPr>
          <a:xfrm>
            <a:off x="7589838" y="296863"/>
            <a:ext cx="4572000" cy="517065"/>
          </a:xfrm>
        </p:spPr>
        <p:txBody>
          <a:bodyPr/>
          <a:lstStyle>
            <a:lvl1pPr marL="0" indent="0" algn="r">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Session code</a:t>
            </a:r>
          </a:p>
        </p:txBody>
      </p:sp>
    </p:spTree>
    <p:extLst>
      <p:ext uri="{BB962C8B-B14F-4D97-AF65-F5344CB8AC3E}">
        <p14:creationId xmlns:p14="http://schemas.microsoft.com/office/powerpoint/2010/main" val="4098494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9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089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1150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6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2261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9945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21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18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94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outcome layout 1">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16513" r="1118"/>
          <a:stretch/>
        </p:blipFill>
        <p:spPr>
          <a:xfrm>
            <a:off x="385" y="0"/>
            <a:ext cx="12436090" cy="6994525"/>
          </a:xfrm>
          <a:prstGeom prst="rect">
            <a:avLst/>
          </a:prstGeom>
        </p:spPr>
      </p:pic>
      <p:sp>
        <p:nvSpPr>
          <p:cNvPr id="3" name="Rectangle 2"/>
          <p:cNvSpPr/>
          <p:nvPr userDrawn="1"/>
        </p:nvSpPr>
        <p:spPr bwMode="auto">
          <a:xfrm>
            <a:off x="274702" y="1851361"/>
            <a:ext cx="6403661"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100" normalizeH="0" baseline="0" noProof="0" dirty="0">
              <a:ln w="3175">
                <a:noFill/>
              </a:ln>
              <a:gradFill>
                <a:gsLst>
                  <a:gs pos="5833">
                    <a:srgbClr val="FFFFFF"/>
                  </a:gs>
                  <a:gs pos="100000">
                    <a:srgbClr val="FFFFFF"/>
                  </a:gs>
                </a:gsLst>
                <a:lin ang="5400000" scaled="0"/>
              </a:gradFill>
              <a:effectLst/>
              <a:uLnTx/>
              <a:uFillTx/>
              <a:latin typeface="Segoe UI Light"/>
              <a:ea typeface="+mn-ea"/>
              <a:cs typeface="Segoe UI" pitchFamily="34" charset="0"/>
            </a:endParaRPr>
          </a:p>
        </p:txBody>
      </p:sp>
      <p:sp>
        <p:nvSpPr>
          <p:cNvPr id="5" name="Text Placeholder 4"/>
          <p:cNvSpPr>
            <a:spLocks noGrp="1"/>
          </p:cNvSpPr>
          <p:nvPr>
            <p:ph type="body" sz="quarter" idx="10"/>
          </p:nvPr>
        </p:nvSpPr>
        <p:spPr>
          <a:xfrm>
            <a:off x="274638" y="1851025"/>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82652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rtner outcome layout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7786" b="7786"/>
          <a:stretch/>
        </p:blipFill>
        <p:spPr>
          <a:xfrm>
            <a:off x="-1" y="0"/>
            <a:ext cx="12436475" cy="6994525"/>
          </a:xfrm>
          <a:prstGeom prst="rect">
            <a:avLst/>
          </a:prstGeom>
        </p:spPr>
      </p:pic>
      <p:sp>
        <p:nvSpPr>
          <p:cNvPr id="3" name="Rectangle 2"/>
          <p:cNvSpPr/>
          <p:nvPr userDrawn="1"/>
        </p:nvSpPr>
        <p:spPr bwMode="auto">
          <a:xfrm>
            <a:off x="5761037"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5757862"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140248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rtner outcome layout 3">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002" r="1135" b="16954"/>
          <a:stretch/>
        </p:blipFill>
        <p:spPr>
          <a:xfrm>
            <a:off x="0" y="-1"/>
            <a:ext cx="12961635" cy="6994525"/>
          </a:xfrm>
          <a:prstGeom prst="rect">
            <a:avLst/>
          </a:prstGeom>
        </p:spPr>
      </p:pic>
      <p:sp>
        <p:nvSpPr>
          <p:cNvPr id="3" name="Rectangle 2"/>
          <p:cNvSpPr/>
          <p:nvPr userDrawn="1"/>
        </p:nvSpPr>
        <p:spPr bwMode="auto">
          <a:xfrm>
            <a:off x="274638" y="296863"/>
            <a:ext cx="6400800" cy="3383280"/>
          </a:xfrm>
          <a:prstGeom prst="rect">
            <a:avLst/>
          </a:prstGeom>
          <a:solidFill>
            <a:schemeClr val="accent3">
              <a:alpha val="92000"/>
            </a:schemeClr>
          </a:solidFill>
          <a:ln w="9525" cap="flat" cmpd="sng" algn="ctr">
            <a:noFill/>
            <a:prstDash val="solid"/>
            <a:headEnd type="none" w="med" len="med"/>
            <a:tailEnd type="none" w="med" len="med"/>
          </a:ln>
          <a:effectLst/>
        </p:spPr>
        <p:txBody>
          <a:bodyPr rot="0" spcFirstLastPara="0" vertOverflow="overflow" horzOverflow="overflow" vert="horz" wrap="square" lIns="46639" tIns="46639" rIns="46639" bIns="46639"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71"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a:spLocks noGrp="1"/>
          </p:cNvSpPr>
          <p:nvPr>
            <p:ph type="body" sz="quarter" idx="10"/>
          </p:nvPr>
        </p:nvSpPr>
        <p:spPr>
          <a:xfrm>
            <a:off x="274638" y="296863"/>
            <a:ext cx="6403975" cy="3383616"/>
          </a:xfrm>
        </p:spPr>
        <p:txBody>
          <a:bodyPr lIns="182880" tIns="146304" rIns="182880" bIns="146304">
            <a:noAutofit/>
          </a:bodyPr>
          <a:lstStyle>
            <a:lvl1pPr marL="0" indent="0">
              <a:buNone/>
              <a:defRPr sz="4000"/>
            </a:lvl1pPr>
          </a:lstStyle>
          <a:p>
            <a:pPr lvl="0"/>
            <a:r>
              <a:rPr lang="en-US"/>
              <a:t>Edit Master text styles</a:t>
            </a:r>
          </a:p>
        </p:txBody>
      </p:sp>
    </p:spTree>
    <p:extLst>
      <p:ext uri="{BB962C8B-B14F-4D97-AF65-F5344CB8AC3E}">
        <p14:creationId xmlns:p14="http://schemas.microsoft.com/office/powerpoint/2010/main" val="2854759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 outcome layout 1">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166676" cy="917575"/>
          </a:xfrm>
        </p:spPr>
        <p:txBody>
          <a:bodyPr/>
          <a:lstStyle/>
          <a:p>
            <a:r>
              <a:rPr lang="en-US"/>
              <a:t>Click to edit Master title style</a:t>
            </a:r>
            <a:endParaRPr lang="en-US" dirty="0"/>
          </a:p>
        </p:txBody>
      </p:sp>
      <p:pic>
        <p:nvPicPr>
          <p:cNvPr id="3" name="Picture Placeholder 14"/>
          <p:cNvPicPr>
            <a:picLocks noChangeAspect="1"/>
          </p:cNvPicPr>
          <p:nvPr userDrawn="1"/>
        </p:nvPicPr>
        <p:blipFill>
          <a:blip r:embed="rId2"/>
          <a:srcRect l="16685" r="16685"/>
          <a:stretch>
            <a:fillRect/>
          </a:stretch>
        </p:blipFill>
        <p:spPr>
          <a:xfrm>
            <a:off x="5441315" y="0"/>
            <a:ext cx="6995160" cy="6992587"/>
          </a:xfrm>
          <a:prstGeom prst="rect">
            <a:avLst/>
          </a:prstGeom>
        </p:spPr>
      </p:pic>
      <p:sp>
        <p:nvSpPr>
          <p:cNvPr id="5"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962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8833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 outcome layout 3">
    <p:spTree>
      <p:nvGrpSpPr>
        <p:cNvPr id="1" name=""/>
        <p:cNvGrpSpPr/>
        <p:nvPr/>
      </p:nvGrpSpPr>
      <p:grpSpPr>
        <a:xfrm>
          <a:off x="0" y="0"/>
          <a:ext cx="0" cy="0"/>
          <a:chOff x="0" y="0"/>
          <a:chExt cx="0" cy="0"/>
        </a:xfrm>
      </p:grpSpPr>
      <p:pic>
        <p:nvPicPr>
          <p:cNvPr id="2" name="Picture Placeholder 15"/>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7288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61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96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011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76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3129357"/>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0" r:id="rId21"/>
    <p:sldLayoutId id="2147484572" r:id="rId22"/>
    <p:sldLayoutId id="214748457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 Id="rId14" Type="http://schemas.openxmlformats.org/officeDocument/2006/relationships/image" Target="../media/image4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emf"/><Relationship Id="rId3" Type="http://schemas.openxmlformats.org/officeDocument/2006/relationships/image" Target="../media/image32.png"/><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5" Type="http://schemas.openxmlformats.org/officeDocument/2006/relationships/image" Target="../media/image4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 Id="rId14" Type="http://schemas.openxmlformats.org/officeDocument/2006/relationships/image" Target="../media/image43.emf"/></Relationships>
</file>

<file path=ppt/slides/_rels/slide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Graph Applications</a:t>
            </a:r>
          </a:p>
        </p:txBody>
      </p:sp>
      <p:sp>
        <p:nvSpPr>
          <p:cNvPr id="5" name="Text Placeholder 4"/>
          <p:cNvSpPr>
            <a:spLocks noGrp="1"/>
          </p:cNvSpPr>
          <p:nvPr>
            <p:ph type="body" sz="quarter" idx="12"/>
          </p:nvPr>
        </p:nvSpPr>
        <p:spPr/>
        <p:txBody>
          <a:bodyPr/>
          <a:lstStyle/>
          <a:p>
            <a:r>
              <a:rPr lang="en-US" dirty="0"/>
              <a:t>Build a .NET console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3" name="Text Placeholder 2"/>
          <p:cNvSpPr>
            <a:spLocks noGrp="1"/>
          </p:cNvSpPr>
          <p:nvPr>
            <p:ph type="body" sz="quarter" idx="10"/>
          </p:nvPr>
        </p:nvSpPr>
        <p:spPr>
          <a:xfrm>
            <a:off x="465138" y="1919804"/>
            <a:ext cx="11533187" cy="1723549"/>
          </a:xfrm>
        </p:spPr>
        <p:txBody>
          <a:bodyPr/>
          <a:lstStyle/>
          <a:p>
            <a:pPr marL="342900" indent="-342900">
              <a:buFont typeface="Arial" panose="020B0604020202020204" pitchFamily="34" charset="0"/>
              <a:buChar char="•"/>
            </a:pPr>
            <a:r>
              <a:rPr lang="en-US" dirty="0"/>
              <a:t>Enable a user to review and update their profile.</a:t>
            </a:r>
          </a:p>
          <a:p>
            <a:pPr marL="342900" indent="-342900">
              <a:buFont typeface="Arial" panose="020B0604020202020204" pitchFamily="34" charset="0"/>
              <a:buChar char="•"/>
            </a:pPr>
            <a:r>
              <a:rPr lang="en-US" dirty="0"/>
              <a:t>Review all user profiles and verify profile completeness. Send email to users reminding them to update their profile.</a:t>
            </a:r>
          </a:p>
          <a:p>
            <a:pPr marL="342900" indent="-342900">
              <a:buFont typeface="Arial" panose="020B0604020202020204" pitchFamily="34" charset="0"/>
              <a:buChar char="•"/>
            </a:pPr>
            <a:r>
              <a:rPr lang="en-US" dirty="0"/>
              <a:t>Enable a user to view people closely related to them and see what they are working on.</a:t>
            </a:r>
          </a:p>
          <a:p>
            <a:pPr marL="342900" indent="-342900">
              <a:buFont typeface="Arial" panose="020B0604020202020204" pitchFamily="34" charset="0"/>
              <a:buChar char="•"/>
            </a:pPr>
            <a:r>
              <a:rPr lang="en-US" dirty="0"/>
              <a:t>Many more…</a:t>
            </a:r>
          </a:p>
        </p:txBody>
      </p:sp>
      <p:grpSp>
        <p:nvGrpSpPr>
          <p:cNvPr id="4" name="Group 3">
            <a:extLst>
              <a:ext uri="{FF2B5EF4-FFF2-40B4-BE49-F238E27FC236}">
                <a16:creationId xmlns:a16="http://schemas.microsoft.com/office/drawing/2014/main" id="{5B0D21AF-18B6-4554-A876-54854C7E4B1A}"/>
              </a:ext>
            </a:extLst>
          </p:cNvPr>
          <p:cNvGrpSpPr/>
          <p:nvPr/>
        </p:nvGrpSpPr>
        <p:grpSpPr>
          <a:xfrm>
            <a:off x="3367761" y="3312543"/>
            <a:ext cx="5727939" cy="3270057"/>
            <a:chOff x="6099242" y="2710817"/>
            <a:chExt cx="4764434" cy="2988232"/>
          </a:xfrm>
        </p:grpSpPr>
        <p:sp>
          <p:nvSpPr>
            <p:cNvPr id="5" name="Oval 4">
              <a:extLst>
                <a:ext uri="{FF2B5EF4-FFF2-40B4-BE49-F238E27FC236}">
                  <a16:creationId xmlns:a16="http://schemas.microsoft.com/office/drawing/2014/main" id="{0B0200EE-5A9F-42B3-805E-14BD5B6CD9D8}"/>
                </a:ext>
              </a:extLst>
            </p:cNvPr>
            <p:cNvSpPr/>
            <p:nvPr/>
          </p:nvSpPr>
          <p:spPr bwMode="auto">
            <a:xfrm>
              <a:off x="9071368" y="29685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10346CB3-036B-40E7-B3D6-FDF6EAF7BAB9}"/>
                </a:ext>
              </a:extLst>
            </p:cNvPr>
            <p:cNvSpPr/>
            <p:nvPr/>
          </p:nvSpPr>
          <p:spPr bwMode="auto">
            <a:xfrm>
              <a:off x="9687696" y="380658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D4A7508-280F-4BF2-A67F-98AF15F9F5C1}"/>
                </a:ext>
              </a:extLst>
            </p:cNvPr>
            <p:cNvSpPr/>
            <p:nvPr/>
          </p:nvSpPr>
          <p:spPr bwMode="auto">
            <a:xfrm>
              <a:off x="8463618" y="350953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46FB0DF8-5627-4F1D-9C17-F92D43EDA1E0}"/>
                </a:ext>
              </a:extLst>
            </p:cNvPr>
            <p:cNvSpPr/>
            <p:nvPr/>
          </p:nvSpPr>
          <p:spPr bwMode="auto">
            <a:xfrm>
              <a:off x="6792743" y="486544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0F527CD-8AAC-4D6D-A75E-2EDA8B123E3A}"/>
                </a:ext>
              </a:extLst>
            </p:cNvPr>
            <p:cNvSpPr/>
            <p:nvPr/>
          </p:nvSpPr>
          <p:spPr bwMode="auto">
            <a:xfrm>
              <a:off x="7547281" y="37599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0468E6F-6802-4569-A14A-7AE4EB50802F}"/>
                </a:ext>
              </a:extLst>
            </p:cNvPr>
            <p:cNvSpPr/>
            <p:nvPr/>
          </p:nvSpPr>
          <p:spPr bwMode="auto">
            <a:xfrm>
              <a:off x="7693739" y="3044293"/>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A79F910-26EB-4DC6-BCEA-478AB58F252D}"/>
                </a:ext>
              </a:extLst>
            </p:cNvPr>
            <p:cNvSpPr/>
            <p:nvPr/>
          </p:nvSpPr>
          <p:spPr bwMode="auto">
            <a:xfrm>
              <a:off x="9085279" y="4408976"/>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B3D4982-86F9-4A61-9D2F-5860E5436600}"/>
                </a:ext>
              </a:extLst>
            </p:cNvPr>
            <p:cNvSpPr/>
            <p:nvPr/>
          </p:nvSpPr>
          <p:spPr bwMode="auto">
            <a:xfrm>
              <a:off x="10059480" y="4569548"/>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6C43E53-0339-4FC8-AEEA-6FACDDE84C54}"/>
                </a:ext>
              </a:extLst>
            </p:cNvPr>
            <p:cNvSpPr/>
            <p:nvPr/>
          </p:nvSpPr>
          <p:spPr bwMode="auto">
            <a:xfrm>
              <a:off x="8631302" y="5091324"/>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8DF20B1E-E076-4DB1-8202-D2188C0686D5}"/>
                </a:ext>
              </a:extLst>
            </p:cNvPr>
            <p:cNvSpPr/>
            <p:nvPr/>
          </p:nvSpPr>
          <p:spPr bwMode="auto">
            <a:xfrm>
              <a:off x="7473126" y="526866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B4D5E32B-2C83-486E-B47A-8197D3610BE8}"/>
                </a:ext>
              </a:extLst>
            </p:cNvPr>
            <p:cNvSpPr/>
            <p:nvPr/>
          </p:nvSpPr>
          <p:spPr bwMode="auto">
            <a:xfrm>
              <a:off x="6713570" y="408178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0AAE7738-3F91-40B8-B335-EF1D4C5AB896}"/>
                </a:ext>
              </a:extLst>
            </p:cNvPr>
            <p:cNvSpPr/>
            <p:nvPr/>
          </p:nvSpPr>
          <p:spPr bwMode="auto">
            <a:xfrm>
              <a:off x="7600899" y="456140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B4440B84-920D-4C35-BE17-E50BE2F8EA20}"/>
                </a:ext>
              </a:extLst>
            </p:cNvPr>
            <p:cNvSpPr/>
            <p:nvPr/>
          </p:nvSpPr>
          <p:spPr bwMode="auto">
            <a:xfrm>
              <a:off x="6844801" y="317052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BEA8CB3-8948-426E-9FA9-41EBC30B44FD}"/>
                </a:ext>
              </a:extLst>
            </p:cNvPr>
            <p:cNvSpPr/>
            <p:nvPr/>
          </p:nvSpPr>
          <p:spPr bwMode="auto">
            <a:xfrm>
              <a:off x="9733927" y="2995987"/>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E4435CE3-5DA1-4B07-9D1E-6E109CEDA0F7}"/>
                </a:ext>
              </a:extLst>
            </p:cNvPr>
            <p:cNvSpPr/>
            <p:nvPr/>
          </p:nvSpPr>
          <p:spPr bwMode="auto">
            <a:xfrm>
              <a:off x="10407057" y="3657138"/>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1585289-3CD6-454C-AAFC-0DA4BEE32CF2}"/>
                </a:ext>
              </a:extLst>
            </p:cNvPr>
            <p:cNvSpPr/>
            <p:nvPr/>
          </p:nvSpPr>
          <p:spPr bwMode="auto">
            <a:xfrm>
              <a:off x="7355190" y="2855155"/>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D886683E-5CD2-43AE-A72D-A6232F84734B}"/>
                </a:ext>
              </a:extLst>
            </p:cNvPr>
            <p:cNvSpPr/>
            <p:nvPr/>
          </p:nvSpPr>
          <p:spPr bwMode="auto">
            <a:xfrm>
              <a:off x="6534850" y="3732759"/>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B54695F-411F-40D8-9DEA-2B3E8575BC67}"/>
                </a:ext>
              </a:extLst>
            </p:cNvPr>
            <p:cNvSpPr/>
            <p:nvPr/>
          </p:nvSpPr>
          <p:spPr bwMode="auto">
            <a:xfrm>
              <a:off x="6291966" y="5282132"/>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FD061D6-23B5-4777-998D-65AC751FCD1B}"/>
                </a:ext>
              </a:extLst>
            </p:cNvPr>
            <p:cNvSpPr txBox="1"/>
            <p:nvPr/>
          </p:nvSpPr>
          <p:spPr>
            <a:xfrm>
              <a:off x="9130454" y="2710817"/>
              <a:ext cx="1187118"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Groups</a:t>
              </a:r>
            </a:p>
          </p:txBody>
        </p:sp>
        <p:sp>
          <p:nvSpPr>
            <p:cNvPr id="24" name="TextBox 23">
              <a:extLst>
                <a:ext uri="{FF2B5EF4-FFF2-40B4-BE49-F238E27FC236}">
                  <a16:creationId xmlns:a16="http://schemas.microsoft.com/office/drawing/2014/main" id="{4004951F-EA6E-4ED0-9D5F-9CD7B2878453}"/>
                </a:ext>
              </a:extLst>
            </p:cNvPr>
            <p:cNvSpPr txBox="1"/>
            <p:nvPr/>
          </p:nvSpPr>
          <p:spPr>
            <a:xfrm>
              <a:off x="9771469" y="3511538"/>
              <a:ext cx="1092207"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Files</a:t>
              </a:r>
            </a:p>
          </p:txBody>
        </p:sp>
        <p:sp>
          <p:nvSpPr>
            <p:cNvPr id="25" name="TextBox 24">
              <a:extLst>
                <a:ext uri="{FF2B5EF4-FFF2-40B4-BE49-F238E27FC236}">
                  <a16:creationId xmlns:a16="http://schemas.microsoft.com/office/drawing/2014/main" id="{584AB3C4-1D98-48B4-B197-6C5EFC458338}"/>
                </a:ext>
              </a:extLst>
            </p:cNvPr>
            <p:cNvSpPr txBox="1"/>
            <p:nvPr/>
          </p:nvSpPr>
          <p:spPr>
            <a:xfrm>
              <a:off x="8725429" y="3439662"/>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Calendar</a:t>
              </a:r>
            </a:p>
          </p:txBody>
        </p:sp>
        <p:cxnSp>
          <p:nvCxnSpPr>
            <p:cNvPr id="26" name="Straight Connector 25">
              <a:extLst>
                <a:ext uri="{FF2B5EF4-FFF2-40B4-BE49-F238E27FC236}">
                  <a16:creationId xmlns:a16="http://schemas.microsoft.com/office/drawing/2014/main" id="{3A44C71D-306B-4520-9D07-B5E2502A06FB}"/>
                </a:ext>
              </a:extLst>
            </p:cNvPr>
            <p:cNvCxnSpPr>
              <a:cxnSpLocks/>
              <a:stCxn id="5" idx="4"/>
              <a:endCxn id="7" idx="0"/>
            </p:cNvCxnSpPr>
            <p:nvPr/>
          </p:nvCxnSpPr>
          <p:spPr>
            <a:xfrm flipH="1">
              <a:off x="8663175" y="3380965"/>
              <a:ext cx="607750" cy="1285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B603FF-D117-4046-9CE5-9E9A69BA45CE}"/>
                </a:ext>
              </a:extLst>
            </p:cNvPr>
            <p:cNvCxnSpPr>
              <a:cxnSpLocks/>
              <a:stCxn id="6" idx="1"/>
              <a:endCxn id="5" idx="4"/>
            </p:cNvCxnSpPr>
            <p:nvPr/>
          </p:nvCxnSpPr>
          <p:spPr>
            <a:xfrm flipH="1" flipV="1">
              <a:off x="9270925" y="3380965"/>
              <a:ext cx="475220" cy="4860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75BDB8-732C-4692-A403-5922545A4EA9}"/>
                </a:ext>
              </a:extLst>
            </p:cNvPr>
            <p:cNvCxnSpPr>
              <a:cxnSpLocks/>
              <a:stCxn id="18" idx="2"/>
              <a:endCxn id="5" idx="6"/>
            </p:cNvCxnSpPr>
            <p:nvPr/>
          </p:nvCxnSpPr>
          <p:spPr>
            <a:xfrm flipH="1">
              <a:off x="9470481" y="3085469"/>
              <a:ext cx="263446" cy="89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166C57-0436-4F9D-A067-BEC74C9A0215}"/>
                </a:ext>
              </a:extLst>
            </p:cNvPr>
            <p:cNvCxnSpPr>
              <a:cxnSpLocks/>
              <a:stCxn id="6" idx="7"/>
              <a:endCxn id="19" idx="2"/>
            </p:cNvCxnSpPr>
            <p:nvPr/>
          </p:nvCxnSpPr>
          <p:spPr>
            <a:xfrm flipV="1">
              <a:off x="10028360" y="3746620"/>
              <a:ext cx="378696" cy="1203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D93327-6B5C-4EA6-A029-421650A2A679}"/>
                </a:ext>
              </a:extLst>
            </p:cNvPr>
            <p:cNvCxnSpPr>
              <a:stCxn id="12" idx="0"/>
              <a:endCxn id="6" idx="4"/>
            </p:cNvCxnSpPr>
            <p:nvPr/>
          </p:nvCxnSpPr>
          <p:spPr>
            <a:xfrm flipH="1" flipV="1">
              <a:off x="9887253" y="4218991"/>
              <a:ext cx="371784" cy="3505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E363E6-B82C-48DC-9F62-81826BC46FA1}"/>
                </a:ext>
              </a:extLst>
            </p:cNvPr>
            <p:cNvCxnSpPr>
              <a:cxnSpLocks/>
              <a:stCxn id="11" idx="7"/>
              <a:endCxn id="6" idx="3"/>
            </p:cNvCxnSpPr>
            <p:nvPr/>
          </p:nvCxnSpPr>
          <p:spPr>
            <a:xfrm flipV="1">
              <a:off x="9425943" y="4158596"/>
              <a:ext cx="320202" cy="3107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18F8D1-48F7-47A5-871F-1712E2CA0BC9}"/>
                </a:ext>
              </a:extLst>
            </p:cNvPr>
            <p:cNvCxnSpPr>
              <a:stCxn id="7" idx="5"/>
              <a:endCxn id="11" idx="0"/>
            </p:cNvCxnSpPr>
            <p:nvPr/>
          </p:nvCxnSpPr>
          <p:spPr>
            <a:xfrm>
              <a:off x="8804282" y="3861546"/>
              <a:ext cx="480554" cy="547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D1E7F8-AED4-488E-8217-278CB5659903}"/>
                </a:ext>
              </a:extLst>
            </p:cNvPr>
            <p:cNvCxnSpPr>
              <a:cxnSpLocks/>
              <a:stCxn id="7" idx="3"/>
              <a:endCxn id="16" idx="0"/>
            </p:cNvCxnSpPr>
            <p:nvPr/>
          </p:nvCxnSpPr>
          <p:spPr>
            <a:xfrm flipH="1">
              <a:off x="7800456" y="3861546"/>
              <a:ext cx="721611" cy="699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72A99A-7A0E-40E6-9F76-2664047AA1CF}"/>
                </a:ext>
              </a:extLst>
            </p:cNvPr>
            <p:cNvCxnSpPr>
              <a:cxnSpLocks/>
              <a:stCxn id="16" idx="7"/>
              <a:endCxn id="6" idx="3"/>
            </p:cNvCxnSpPr>
            <p:nvPr/>
          </p:nvCxnSpPr>
          <p:spPr>
            <a:xfrm flipV="1">
              <a:off x="7941563" y="4158596"/>
              <a:ext cx="1804582" cy="4632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BBE2F1-D225-40EC-9FEA-50DE1AF825B0}"/>
                </a:ext>
              </a:extLst>
            </p:cNvPr>
            <p:cNvCxnSpPr>
              <a:stCxn id="9" idx="6"/>
              <a:endCxn id="6" idx="2"/>
            </p:cNvCxnSpPr>
            <p:nvPr/>
          </p:nvCxnSpPr>
          <p:spPr>
            <a:xfrm>
              <a:off x="7946394" y="3966162"/>
              <a:ext cx="1741302" cy="466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276E91-1DC9-42BC-8587-D39CB795426D}"/>
                </a:ext>
              </a:extLst>
            </p:cNvPr>
            <p:cNvCxnSpPr>
              <a:stCxn id="16" idx="5"/>
              <a:endCxn id="13" idx="1"/>
            </p:cNvCxnSpPr>
            <p:nvPr/>
          </p:nvCxnSpPr>
          <p:spPr>
            <a:xfrm>
              <a:off x="7941563" y="4913413"/>
              <a:ext cx="748188" cy="2383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098AED-5628-40FA-B881-7971CBEC303F}"/>
                </a:ext>
              </a:extLst>
            </p:cNvPr>
            <p:cNvCxnSpPr>
              <a:cxnSpLocks/>
              <a:stCxn id="16" idx="6"/>
              <a:endCxn id="11" idx="2"/>
            </p:cNvCxnSpPr>
            <p:nvPr/>
          </p:nvCxnSpPr>
          <p:spPr>
            <a:xfrm flipV="1">
              <a:off x="8000012" y="4615179"/>
              <a:ext cx="1085267" cy="152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9C5B2E-5E6B-43FB-BDFF-94A38C1D917A}"/>
                </a:ext>
              </a:extLst>
            </p:cNvPr>
            <p:cNvCxnSpPr>
              <a:stCxn id="16" idx="1"/>
              <a:endCxn id="9" idx="4"/>
            </p:cNvCxnSpPr>
            <p:nvPr/>
          </p:nvCxnSpPr>
          <p:spPr>
            <a:xfrm flipV="1">
              <a:off x="7659348" y="4172365"/>
              <a:ext cx="87490" cy="4494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2BB997-AEFF-4F6F-ADE3-BF92005788C1}"/>
                </a:ext>
              </a:extLst>
            </p:cNvPr>
            <p:cNvCxnSpPr>
              <a:stCxn id="15" idx="6"/>
              <a:endCxn id="16" idx="2"/>
            </p:cNvCxnSpPr>
            <p:nvPr/>
          </p:nvCxnSpPr>
          <p:spPr>
            <a:xfrm>
              <a:off x="7112683" y="4287985"/>
              <a:ext cx="488216" cy="4796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E579EF-8FA7-4920-B700-D6ACFF1C8675}"/>
                </a:ext>
              </a:extLst>
            </p:cNvPr>
            <p:cNvCxnSpPr>
              <a:cxnSpLocks/>
              <a:stCxn id="15" idx="5"/>
              <a:endCxn id="8" idx="0"/>
            </p:cNvCxnSpPr>
            <p:nvPr/>
          </p:nvCxnSpPr>
          <p:spPr>
            <a:xfrm flipH="1">
              <a:off x="6992300" y="4433793"/>
              <a:ext cx="61934" cy="431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278A7B-3B02-43F7-A0A6-F13B8B79CAE5}"/>
                </a:ext>
              </a:extLst>
            </p:cNvPr>
            <p:cNvCxnSpPr>
              <a:stCxn id="8" idx="5"/>
              <a:endCxn id="14" idx="1"/>
            </p:cNvCxnSpPr>
            <p:nvPr/>
          </p:nvCxnSpPr>
          <p:spPr>
            <a:xfrm>
              <a:off x="7133407" y="5217455"/>
              <a:ext cx="398168" cy="1116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7FAB1F-5922-4A5B-BB36-619A44D322FE}"/>
                </a:ext>
              </a:extLst>
            </p:cNvPr>
            <p:cNvCxnSpPr>
              <a:stCxn id="8" idx="6"/>
              <a:endCxn id="16" idx="3"/>
            </p:cNvCxnSpPr>
            <p:nvPr/>
          </p:nvCxnSpPr>
          <p:spPr>
            <a:xfrm flipV="1">
              <a:off x="7191856" y="4913413"/>
              <a:ext cx="467492" cy="15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1E5E09-5AC0-42F8-B6F1-AB05B6B79527}"/>
                </a:ext>
              </a:extLst>
            </p:cNvPr>
            <p:cNvCxnSpPr>
              <a:stCxn id="14" idx="7"/>
              <a:endCxn id="16" idx="4"/>
            </p:cNvCxnSpPr>
            <p:nvPr/>
          </p:nvCxnSpPr>
          <p:spPr>
            <a:xfrm flipH="1" flipV="1">
              <a:off x="7800456" y="4973808"/>
              <a:ext cx="13334" cy="3552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302295-C8D9-48F9-9D82-68A426D4930A}"/>
                </a:ext>
              </a:extLst>
            </p:cNvPr>
            <p:cNvCxnSpPr>
              <a:cxnSpLocks/>
              <a:stCxn id="22" idx="7"/>
              <a:endCxn id="8" idx="2"/>
            </p:cNvCxnSpPr>
            <p:nvPr/>
          </p:nvCxnSpPr>
          <p:spPr>
            <a:xfrm flipV="1">
              <a:off x="6444513" y="5071647"/>
              <a:ext cx="348230" cy="2366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647A37-1DA1-4BE1-AE8E-B35F4BC66178}"/>
                </a:ext>
              </a:extLst>
            </p:cNvPr>
            <p:cNvCxnSpPr>
              <a:cxnSpLocks/>
              <a:stCxn id="17" idx="3"/>
              <a:endCxn id="21" idx="7"/>
            </p:cNvCxnSpPr>
            <p:nvPr/>
          </p:nvCxnSpPr>
          <p:spPr>
            <a:xfrm flipH="1">
              <a:off x="6687397" y="3522532"/>
              <a:ext cx="215852" cy="2364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E8AE25-3214-4F43-B354-B8921B3DE867}"/>
                </a:ext>
              </a:extLst>
            </p:cNvPr>
            <p:cNvCxnSpPr>
              <a:stCxn id="9" idx="0"/>
              <a:endCxn id="10" idx="4"/>
            </p:cNvCxnSpPr>
            <p:nvPr/>
          </p:nvCxnSpPr>
          <p:spPr>
            <a:xfrm flipV="1">
              <a:off x="7746838" y="3456699"/>
              <a:ext cx="146458" cy="3032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1F9D0A-40AA-4398-889B-26A5B9E054E2}"/>
                </a:ext>
              </a:extLst>
            </p:cNvPr>
            <p:cNvCxnSpPr>
              <a:stCxn id="10" idx="2"/>
              <a:endCxn id="17" idx="6"/>
            </p:cNvCxnSpPr>
            <p:nvPr/>
          </p:nvCxnSpPr>
          <p:spPr>
            <a:xfrm flipH="1">
              <a:off x="7243914" y="3250496"/>
              <a:ext cx="449826" cy="1262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7EA15D-DCB1-4842-907B-8C6947462D44}"/>
                </a:ext>
              </a:extLst>
            </p:cNvPr>
            <p:cNvCxnSpPr>
              <a:cxnSpLocks/>
              <a:stCxn id="10" idx="1"/>
              <a:endCxn id="20" idx="5"/>
            </p:cNvCxnSpPr>
            <p:nvPr/>
          </p:nvCxnSpPr>
          <p:spPr>
            <a:xfrm flipH="1" flipV="1">
              <a:off x="7507738" y="3007911"/>
              <a:ext cx="244451" cy="967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24A7382-35AF-4A0B-8EC4-E715D9514835}"/>
                </a:ext>
              </a:extLst>
            </p:cNvPr>
            <p:cNvCxnSpPr>
              <a:stCxn id="10" idx="6"/>
              <a:endCxn id="5" idx="2"/>
            </p:cNvCxnSpPr>
            <p:nvPr/>
          </p:nvCxnSpPr>
          <p:spPr>
            <a:xfrm flipV="1">
              <a:off x="8092852" y="3174762"/>
              <a:ext cx="978516" cy="757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534C40-9B7F-487F-8986-A6E4F75A50FE}"/>
                </a:ext>
              </a:extLst>
            </p:cNvPr>
            <p:cNvCxnSpPr>
              <a:stCxn id="11" idx="6"/>
              <a:endCxn id="12" idx="2"/>
            </p:cNvCxnSpPr>
            <p:nvPr/>
          </p:nvCxnSpPr>
          <p:spPr>
            <a:xfrm>
              <a:off x="9484391" y="4615179"/>
              <a:ext cx="575089" cy="160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4A3E36-10E6-4BF3-9300-49713F5E9F18}"/>
                </a:ext>
              </a:extLst>
            </p:cNvPr>
            <p:cNvCxnSpPr>
              <a:stCxn id="13" idx="7"/>
              <a:endCxn id="11" idx="3"/>
            </p:cNvCxnSpPr>
            <p:nvPr/>
          </p:nvCxnSpPr>
          <p:spPr>
            <a:xfrm flipV="1">
              <a:off x="8971965" y="4760987"/>
              <a:ext cx="171762" cy="3907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AD8B61-08AC-4ED2-9772-6F9576A8A252}"/>
                </a:ext>
              </a:extLst>
            </p:cNvPr>
            <p:cNvSpPr txBox="1"/>
            <p:nvPr/>
          </p:nvSpPr>
          <p:spPr>
            <a:xfrm>
              <a:off x="9296856" y="426583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Messages</a:t>
              </a:r>
            </a:p>
          </p:txBody>
        </p:sp>
        <p:sp>
          <p:nvSpPr>
            <p:cNvPr id="53" name="TextBox 52">
              <a:extLst>
                <a:ext uri="{FF2B5EF4-FFF2-40B4-BE49-F238E27FC236}">
                  <a16:creationId xmlns:a16="http://schemas.microsoft.com/office/drawing/2014/main" id="{EC7B2B53-0A47-452B-94E3-A398C5E274F2}"/>
                </a:ext>
              </a:extLst>
            </p:cNvPr>
            <p:cNvSpPr txBox="1"/>
            <p:nvPr/>
          </p:nvSpPr>
          <p:spPr>
            <a:xfrm>
              <a:off x="9622601" y="482824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Meetings</a:t>
              </a:r>
            </a:p>
          </p:txBody>
        </p:sp>
        <p:sp>
          <p:nvSpPr>
            <p:cNvPr id="54" name="TextBox 53">
              <a:extLst>
                <a:ext uri="{FF2B5EF4-FFF2-40B4-BE49-F238E27FC236}">
                  <a16:creationId xmlns:a16="http://schemas.microsoft.com/office/drawing/2014/main" id="{E4980E59-99F3-4D52-840B-444740E18143}"/>
                </a:ext>
              </a:extLst>
            </p:cNvPr>
            <p:cNvSpPr txBox="1"/>
            <p:nvPr/>
          </p:nvSpPr>
          <p:spPr>
            <a:xfrm>
              <a:off x="7818867" y="465155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User</a:t>
              </a:r>
            </a:p>
          </p:txBody>
        </p:sp>
        <p:sp>
          <p:nvSpPr>
            <p:cNvPr id="55" name="TextBox 54">
              <a:extLst>
                <a:ext uri="{FF2B5EF4-FFF2-40B4-BE49-F238E27FC236}">
                  <a16:creationId xmlns:a16="http://schemas.microsoft.com/office/drawing/2014/main" id="{DE42843C-A80F-4DE4-8C31-338AF0ED0806}"/>
                </a:ext>
              </a:extLst>
            </p:cNvPr>
            <p:cNvSpPr txBox="1"/>
            <p:nvPr/>
          </p:nvSpPr>
          <p:spPr>
            <a:xfrm>
              <a:off x="8898862" y="518025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People</a:t>
              </a:r>
            </a:p>
          </p:txBody>
        </p:sp>
        <p:sp>
          <p:nvSpPr>
            <p:cNvPr id="56" name="TextBox 55">
              <a:extLst>
                <a:ext uri="{FF2B5EF4-FFF2-40B4-BE49-F238E27FC236}">
                  <a16:creationId xmlns:a16="http://schemas.microsoft.com/office/drawing/2014/main" id="{1FB6DACD-974B-43DA-8F7A-F20DA74D9FAF}"/>
                </a:ext>
              </a:extLst>
            </p:cNvPr>
            <p:cNvSpPr txBox="1"/>
            <p:nvPr/>
          </p:nvSpPr>
          <p:spPr>
            <a:xfrm>
              <a:off x="7749865" y="529752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Devices</a:t>
              </a:r>
            </a:p>
          </p:txBody>
        </p:sp>
        <p:sp>
          <p:nvSpPr>
            <p:cNvPr id="57" name="TextBox 56">
              <a:extLst>
                <a:ext uri="{FF2B5EF4-FFF2-40B4-BE49-F238E27FC236}">
                  <a16:creationId xmlns:a16="http://schemas.microsoft.com/office/drawing/2014/main" id="{94419FF5-5831-4AAF-ACF8-A10157C28B40}"/>
                </a:ext>
              </a:extLst>
            </p:cNvPr>
            <p:cNvSpPr txBox="1"/>
            <p:nvPr/>
          </p:nvSpPr>
          <p:spPr>
            <a:xfrm>
              <a:off x="6099242" y="4686156"/>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Coworkers</a:t>
              </a:r>
            </a:p>
          </p:txBody>
        </p:sp>
        <p:sp>
          <p:nvSpPr>
            <p:cNvPr id="58" name="TextBox 57">
              <a:extLst>
                <a:ext uri="{FF2B5EF4-FFF2-40B4-BE49-F238E27FC236}">
                  <a16:creationId xmlns:a16="http://schemas.microsoft.com/office/drawing/2014/main" id="{E9BF651E-BB2B-42CB-8388-04CD5750259F}"/>
                </a:ext>
              </a:extLst>
            </p:cNvPr>
            <p:cNvSpPr txBox="1"/>
            <p:nvPr/>
          </p:nvSpPr>
          <p:spPr>
            <a:xfrm>
              <a:off x="6106936" y="4104468"/>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Insights</a:t>
              </a:r>
            </a:p>
          </p:txBody>
        </p:sp>
        <p:sp>
          <p:nvSpPr>
            <p:cNvPr id="59" name="TextBox 58">
              <a:extLst>
                <a:ext uri="{FF2B5EF4-FFF2-40B4-BE49-F238E27FC236}">
                  <a16:creationId xmlns:a16="http://schemas.microsoft.com/office/drawing/2014/main" id="{830DDB20-4AB1-456A-9BE0-3F985DE44C86}"/>
                </a:ext>
              </a:extLst>
            </p:cNvPr>
            <p:cNvSpPr txBox="1"/>
            <p:nvPr/>
          </p:nvSpPr>
          <p:spPr>
            <a:xfrm>
              <a:off x="7119089" y="3581955"/>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Chats</a:t>
              </a:r>
            </a:p>
          </p:txBody>
        </p:sp>
        <p:sp>
          <p:nvSpPr>
            <p:cNvPr id="60" name="TextBox 59">
              <a:extLst>
                <a:ext uri="{FF2B5EF4-FFF2-40B4-BE49-F238E27FC236}">
                  <a16:creationId xmlns:a16="http://schemas.microsoft.com/office/drawing/2014/main" id="{7F8EAA2D-E9E3-4846-808F-C915D7C4FF2C}"/>
                </a:ext>
              </a:extLst>
            </p:cNvPr>
            <p:cNvSpPr txBox="1"/>
            <p:nvPr/>
          </p:nvSpPr>
          <p:spPr>
            <a:xfrm>
              <a:off x="7692893" y="278768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Teams</a:t>
              </a:r>
            </a:p>
          </p:txBody>
        </p:sp>
        <p:sp>
          <p:nvSpPr>
            <p:cNvPr id="61" name="TextBox 60">
              <a:extLst>
                <a:ext uri="{FF2B5EF4-FFF2-40B4-BE49-F238E27FC236}">
                  <a16:creationId xmlns:a16="http://schemas.microsoft.com/office/drawing/2014/main" id="{2E98EBE7-1823-448F-B773-CD43FA81CAB7}"/>
                </a:ext>
              </a:extLst>
            </p:cNvPr>
            <p:cNvSpPr txBox="1"/>
            <p:nvPr/>
          </p:nvSpPr>
          <p:spPr>
            <a:xfrm>
              <a:off x="6722769" y="289151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Tasks</a:t>
              </a:r>
            </a:p>
          </p:txBody>
        </p:sp>
        <p:pic>
          <p:nvPicPr>
            <p:cNvPr id="62" name="Picture 61">
              <a:extLst>
                <a:ext uri="{FF2B5EF4-FFF2-40B4-BE49-F238E27FC236}">
                  <a16:creationId xmlns:a16="http://schemas.microsoft.com/office/drawing/2014/main" id="{24D6D9F5-AAB2-4B16-8B09-2E151F961543}"/>
                </a:ext>
              </a:extLst>
            </p:cNvPr>
            <p:cNvPicPr>
              <a:picLocks noChangeAspect="1"/>
            </p:cNvPicPr>
            <p:nvPr/>
          </p:nvPicPr>
          <p:blipFill>
            <a:blip r:embed="rId3"/>
            <a:stretch>
              <a:fillRect/>
            </a:stretch>
          </p:blipFill>
          <p:spPr>
            <a:xfrm>
              <a:off x="8561643" y="3606607"/>
              <a:ext cx="210414" cy="199677"/>
            </a:xfrm>
            <a:prstGeom prst="rect">
              <a:avLst/>
            </a:prstGeom>
          </p:spPr>
        </p:pic>
        <p:pic>
          <p:nvPicPr>
            <p:cNvPr id="63" name="Picture 62">
              <a:extLst>
                <a:ext uri="{FF2B5EF4-FFF2-40B4-BE49-F238E27FC236}">
                  <a16:creationId xmlns:a16="http://schemas.microsoft.com/office/drawing/2014/main" id="{31D8D2B9-007B-49CF-9ECD-7DE0CB1FBBA2}"/>
                </a:ext>
              </a:extLst>
            </p:cNvPr>
            <p:cNvPicPr>
              <a:picLocks noChangeAspect="1"/>
            </p:cNvPicPr>
            <p:nvPr/>
          </p:nvPicPr>
          <p:blipFill>
            <a:blip r:embed="rId4"/>
            <a:stretch>
              <a:fillRect/>
            </a:stretch>
          </p:blipFill>
          <p:spPr>
            <a:xfrm>
              <a:off x="7647357" y="3886648"/>
              <a:ext cx="210414" cy="199677"/>
            </a:xfrm>
            <a:prstGeom prst="rect">
              <a:avLst/>
            </a:prstGeom>
          </p:spPr>
        </p:pic>
        <p:pic>
          <p:nvPicPr>
            <p:cNvPr id="64" name="Picture 63">
              <a:extLst>
                <a:ext uri="{FF2B5EF4-FFF2-40B4-BE49-F238E27FC236}">
                  <a16:creationId xmlns:a16="http://schemas.microsoft.com/office/drawing/2014/main" id="{13BF7E16-0317-4CEF-9C28-2D302C59203F}"/>
                </a:ext>
              </a:extLst>
            </p:cNvPr>
            <p:cNvPicPr>
              <a:picLocks noChangeAspect="1"/>
            </p:cNvPicPr>
            <p:nvPr/>
          </p:nvPicPr>
          <p:blipFill>
            <a:blip r:embed="rId5"/>
            <a:stretch>
              <a:fillRect/>
            </a:stretch>
          </p:blipFill>
          <p:spPr>
            <a:xfrm>
              <a:off x="8725389" y="5244155"/>
              <a:ext cx="210414" cy="127067"/>
            </a:xfrm>
            <a:prstGeom prst="rect">
              <a:avLst/>
            </a:prstGeom>
          </p:spPr>
        </p:pic>
        <p:pic>
          <p:nvPicPr>
            <p:cNvPr id="65" name="Picture 64">
              <a:extLst>
                <a:ext uri="{FF2B5EF4-FFF2-40B4-BE49-F238E27FC236}">
                  <a16:creationId xmlns:a16="http://schemas.microsoft.com/office/drawing/2014/main" id="{3C0929B9-9077-4C68-856A-4481B78342AE}"/>
                </a:ext>
              </a:extLst>
            </p:cNvPr>
            <p:cNvPicPr>
              <a:picLocks noChangeAspect="1"/>
            </p:cNvPicPr>
            <p:nvPr/>
          </p:nvPicPr>
          <p:blipFill>
            <a:blip r:embed="rId6"/>
            <a:stretch>
              <a:fillRect/>
            </a:stretch>
          </p:blipFill>
          <p:spPr>
            <a:xfrm>
              <a:off x="9783726" y="3900268"/>
              <a:ext cx="210414" cy="239105"/>
            </a:xfrm>
            <a:prstGeom prst="rect">
              <a:avLst/>
            </a:prstGeom>
          </p:spPr>
        </p:pic>
        <p:pic>
          <p:nvPicPr>
            <p:cNvPr id="66" name="Picture 65">
              <a:extLst>
                <a:ext uri="{FF2B5EF4-FFF2-40B4-BE49-F238E27FC236}">
                  <a16:creationId xmlns:a16="http://schemas.microsoft.com/office/drawing/2014/main" id="{BC9F00A4-E619-412E-ACF2-62007B82B412}"/>
                </a:ext>
              </a:extLst>
            </p:cNvPr>
            <p:cNvPicPr>
              <a:picLocks noChangeAspect="1"/>
            </p:cNvPicPr>
            <p:nvPr/>
          </p:nvPicPr>
          <p:blipFill>
            <a:blip r:embed="rId7"/>
            <a:stretch>
              <a:fillRect/>
            </a:stretch>
          </p:blipFill>
          <p:spPr>
            <a:xfrm>
              <a:off x="9185639" y="4532969"/>
              <a:ext cx="210414" cy="169423"/>
            </a:xfrm>
            <a:prstGeom prst="rect">
              <a:avLst/>
            </a:prstGeom>
          </p:spPr>
        </p:pic>
        <p:pic>
          <p:nvPicPr>
            <p:cNvPr id="67" name="Picture 66">
              <a:extLst>
                <a:ext uri="{FF2B5EF4-FFF2-40B4-BE49-F238E27FC236}">
                  <a16:creationId xmlns:a16="http://schemas.microsoft.com/office/drawing/2014/main" id="{D36DC251-E711-45A4-9771-C7C93B60673E}"/>
                </a:ext>
              </a:extLst>
            </p:cNvPr>
            <p:cNvPicPr>
              <a:picLocks noChangeAspect="1"/>
            </p:cNvPicPr>
            <p:nvPr/>
          </p:nvPicPr>
          <p:blipFill>
            <a:blip r:embed="rId8"/>
            <a:stretch>
              <a:fillRect/>
            </a:stretch>
          </p:blipFill>
          <p:spPr>
            <a:xfrm>
              <a:off x="7785514" y="3140064"/>
              <a:ext cx="210414" cy="219080"/>
            </a:xfrm>
            <a:prstGeom prst="rect">
              <a:avLst/>
            </a:prstGeom>
          </p:spPr>
        </p:pic>
        <p:pic>
          <p:nvPicPr>
            <p:cNvPr id="68" name="Picture 67">
              <a:extLst>
                <a:ext uri="{FF2B5EF4-FFF2-40B4-BE49-F238E27FC236}">
                  <a16:creationId xmlns:a16="http://schemas.microsoft.com/office/drawing/2014/main" id="{F2A82874-C842-4C34-8858-0EC7AD4239F1}"/>
                </a:ext>
              </a:extLst>
            </p:cNvPr>
            <p:cNvPicPr>
              <a:picLocks noChangeAspect="1"/>
            </p:cNvPicPr>
            <p:nvPr/>
          </p:nvPicPr>
          <p:blipFill>
            <a:blip r:embed="rId9"/>
            <a:stretch>
              <a:fillRect/>
            </a:stretch>
          </p:blipFill>
          <p:spPr>
            <a:xfrm>
              <a:off x="10134785" y="4775883"/>
              <a:ext cx="210414" cy="163372"/>
            </a:xfrm>
            <a:prstGeom prst="rect">
              <a:avLst/>
            </a:prstGeom>
          </p:spPr>
        </p:pic>
        <p:pic>
          <p:nvPicPr>
            <p:cNvPr id="69" name="Picture 68">
              <a:extLst>
                <a:ext uri="{FF2B5EF4-FFF2-40B4-BE49-F238E27FC236}">
                  <a16:creationId xmlns:a16="http://schemas.microsoft.com/office/drawing/2014/main" id="{31D2ABA3-FC62-4B74-AC02-3B37C592EF1A}"/>
                </a:ext>
              </a:extLst>
            </p:cNvPr>
            <p:cNvPicPr>
              <a:picLocks noChangeAspect="1"/>
            </p:cNvPicPr>
            <p:nvPr/>
          </p:nvPicPr>
          <p:blipFill>
            <a:blip r:embed="rId4"/>
            <a:stretch>
              <a:fillRect/>
            </a:stretch>
          </p:blipFill>
          <p:spPr>
            <a:xfrm>
              <a:off x="10247076" y="4643270"/>
              <a:ext cx="170845" cy="162128"/>
            </a:xfrm>
            <a:prstGeom prst="rect">
              <a:avLst/>
            </a:prstGeom>
          </p:spPr>
        </p:pic>
        <p:pic>
          <p:nvPicPr>
            <p:cNvPr id="70" name="Picture 69">
              <a:extLst>
                <a:ext uri="{FF2B5EF4-FFF2-40B4-BE49-F238E27FC236}">
                  <a16:creationId xmlns:a16="http://schemas.microsoft.com/office/drawing/2014/main" id="{3CCD3DC0-FA30-4FDF-878D-322819B4070D}"/>
                </a:ext>
              </a:extLst>
            </p:cNvPr>
            <p:cNvPicPr>
              <a:picLocks noChangeAspect="1"/>
            </p:cNvPicPr>
            <p:nvPr/>
          </p:nvPicPr>
          <p:blipFill>
            <a:blip r:embed="rId9"/>
            <a:stretch>
              <a:fillRect/>
            </a:stretch>
          </p:blipFill>
          <p:spPr>
            <a:xfrm>
              <a:off x="9189232" y="3111928"/>
              <a:ext cx="210414" cy="163372"/>
            </a:xfrm>
            <a:prstGeom prst="rect">
              <a:avLst/>
            </a:prstGeom>
          </p:spPr>
        </p:pic>
        <p:pic>
          <p:nvPicPr>
            <p:cNvPr id="71" name="Picture 70">
              <a:extLst>
                <a:ext uri="{FF2B5EF4-FFF2-40B4-BE49-F238E27FC236}">
                  <a16:creationId xmlns:a16="http://schemas.microsoft.com/office/drawing/2014/main" id="{000BB133-410E-43E5-8C58-F9951ED60146}"/>
                </a:ext>
              </a:extLst>
            </p:cNvPr>
            <p:cNvPicPr>
              <a:picLocks noChangeAspect="1"/>
            </p:cNvPicPr>
            <p:nvPr/>
          </p:nvPicPr>
          <p:blipFill>
            <a:blip r:embed="rId10"/>
            <a:stretch>
              <a:fillRect/>
            </a:stretch>
          </p:blipFill>
          <p:spPr>
            <a:xfrm>
              <a:off x="7711302" y="4661716"/>
              <a:ext cx="210414" cy="211778"/>
            </a:xfrm>
            <a:prstGeom prst="rect">
              <a:avLst/>
            </a:prstGeom>
          </p:spPr>
        </p:pic>
        <p:pic>
          <p:nvPicPr>
            <p:cNvPr id="72" name="Picture 71">
              <a:extLst>
                <a:ext uri="{FF2B5EF4-FFF2-40B4-BE49-F238E27FC236}">
                  <a16:creationId xmlns:a16="http://schemas.microsoft.com/office/drawing/2014/main" id="{765A7391-E5A0-4F3F-9B53-E0442B7F7D8A}"/>
                </a:ext>
              </a:extLst>
            </p:cNvPr>
            <p:cNvPicPr>
              <a:picLocks noChangeAspect="1"/>
            </p:cNvPicPr>
            <p:nvPr/>
          </p:nvPicPr>
          <p:blipFill>
            <a:blip r:embed="rId11"/>
            <a:stretch>
              <a:fillRect/>
            </a:stretch>
          </p:blipFill>
          <p:spPr>
            <a:xfrm>
              <a:off x="7580544" y="5390071"/>
              <a:ext cx="210414" cy="175474"/>
            </a:xfrm>
            <a:prstGeom prst="rect">
              <a:avLst/>
            </a:prstGeom>
          </p:spPr>
        </p:pic>
        <p:pic>
          <p:nvPicPr>
            <p:cNvPr id="73" name="Picture 72">
              <a:extLst>
                <a:ext uri="{FF2B5EF4-FFF2-40B4-BE49-F238E27FC236}">
                  <a16:creationId xmlns:a16="http://schemas.microsoft.com/office/drawing/2014/main" id="{636F6CAE-2028-42B9-A073-CBD786296B25}"/>
                </a:ext>
              </a:extLst>
            </p:cNvPr>
            <p:cNvPicPr>
              <a:picLocks noChangeAspect="1"/>
            </p:cNvPicPr>
            <p:nvPr/>
          </p:nvPicPr>
          <p:blipFill>
            <a:blip r:embed="rId12"/>
            <a:stretch>
              <a:fillRect/>
            </a:stretch>
          </p:blipFill>
          <p:spPr>
            <a:xfrm>
              <a:off x="6958016" y="3255984"/>
              <a:ext cx="210414" cy="243153"/>
            </a:xfrm>
            <a:prstGeom prst="rect">
              <a:avLst/>
            </a:prstGeom>
          </p:spPr>
        </p:pic>
        <p:pic>
          <p:nvPicPr>
            <p:cNvPr id="74" name="Picture 73">
              <a:extLst>
                <a:ext uri="{FF2B5EF4-FFF2-40B4-BE49-F238E27FC236}">
                  <a16:creationId xmlns:a16="http://schemas.microsoft.com/office/drawing/2014/main" id="{2493CB63-E0EE-4D4D-AB00-7329C091433A}"/>
                </a:ext>
              </a:extLst>
            </p:cNvPr>
            <p:cNvPicPr>
              <a:picLocks noChangeAspect="1"/>
            </p:cNvPicPr>
            <p:nvPr/>
          </p:nvPicPr>
          <p:blipFill rotWithShape="1">
            <a:blip r:embed="rId13">
              <a:biLevel thresh="50000"/>
            </a:blip>
            <a:srcRect r="-616" b="33950"/>
            <a:stretch/>
          </p:blipFill>
          <p:spPr>
            <a:xfrm>
              <a:off x="6813647" y="4178867"/>
              <a:ext cx="210414" cy="189820"/>
            </a:xfrm>
            <a:prstGeom prst="rect">
              <a:avLst/>
            </a:prstGeom>
          </p:spPr>
        </p:pic>
        <p:pic>
          <p:nvPicPr>
            <p:cNvPr id="75" name="Picture 74">
              <a:extLst>
                <a:ext uri="{FF2B5EF4-FFF2-40B4-BE49-F238E27FC236}">
                  <a16:creationId xmlns:a16="http://schemas.microsoft.com/office/drawing/2014/main" id="{79D3AC2F-D288-4617-B128-6C4FFDE65748}"/>
                </a:ext>
              </a:extLst>
            </p:cNvPr>
            <p:cNvPicPr>
              <a:picLocks noChangeAspect="1"/>
            </p:cNvPicPr>
            <p:nvPr/>
          </p:nvPicPr>
          <p:blipFill>
            <a:blip r:embed="rId14">
              <a:biLevel thresh="50000"/>
            </a:blip>
            <a:stretch>
              <a:fillRect/>
            </a:stretch>
          </p:blipFill>
          <p:spPr>
            <a:xfrm>
              <a:off x="6883345" y="4960161"/>
              <a:ext cx="210414" cy="224745"/>
            </a:xfrm>
            <a:prstGeom prst="rect">
              <a:avLst/>
            </a:prstGeom>
          </p:spPr>
        </p:pic>
        <p:cxnSp>
          <p:nvCxnSpPr>
            <p:cNvPr id="76" name="Straight Connector 75">
              <a:extLst>
                <a:ext uri="{FF2B5EF4-FFF2-40B4-BE49-F238E27FC236}">
                  <a16:creationId xmlns:a16="http://schemas.microsoft.com/office/drawing/2014/main" id="{0781D049-C01B-4DA4-8417-743D7BB1F463}"/>
                </a:ext>
              </a:extLst>
            </p:cNvPr>
            <p:cNvCxnSpPr>
              <a:stCxn id="9" idx="3"/>
              <a:endCxn id="8" idx="7"/>
            </p:cNvCxnSpPr>
            <p:nvPr/>
          </p:nvCxnSpPr>
          <p:spPr>
            <a:xfrm flipH="1">
              <a:off x="7133407" y="4111970"/>
              <a:ext cx="472323" cy="8138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F8AA75-1911-456F-A458-19BB81FD1257}"/>
                </a:ext>
              </a:extLst>
            </p:cNvPr>
            <p:cNvSpPr txBox="1"/>
            <p:nvPr/>
          </p:nvSpPr>
          <p:spPr>
            <a:xfrm>
              <a:off x="8015991" y="4039324"/>
              <a:ext cx="12894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Graph</a:t>
              </a:r>
            </a:p>
          </p:txBody>
        </p:sp>
        <p:cxnSp>
          <p:nvCxnSpPr>
            <p:cNvPr id="78" name="Straight Connector 77">
              <a:extLst>
                <a:ext uri="{FF2B5EF4-FFF2-40B4-BE49-F238E27FC236}">
                  <a16:creationId xmlns:a16="http://schemas.microsoft.com/office/drawing/2014/main" id="{DF1AF690-1896-41EF-BCF1-65F9803F3A24}"/>
                </a:ext>
              </a:extLst>
            </p:cNvPr>
            <p:cNvCxnSpPr>
              <a:endCxn id="10" idx="5"/>
            </p:cNvCxnSpPr>
            <p:nvPr/>
          </p:nvCxnSpPr>
          <p:spPr>
            <a:xfrm flipH="1" flipV="1">
              <a:off x="8034403" y="3396304"/>
              <a:ext cx="452010" cy="186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42136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 .NET console application using Microsoft Graph</a:t>
            </a:r>
            <a:br>
              <a:rPr lang="en-US" dirty="0"/>
            </a:br>
            <a:endParaRPr lang="en-US" dirty="0"/>
          </a:p>
        </p:txBody>
      </p:sp>
      <p:sp>
        <p:nvSpPr>
          <p:cNvPr id="5" name="Text Placeholder 4"/>
          <p:cNvSpPr>
            <a:spLocks noGrp="1"/>
          </p:cNvSpPr>
          <p:nvPr>
            <p:ph type="body" sz="quarter" idx="10"/>
          </p:nvPr>
        </p:nvSpPr>
        <p:spPr/>
        <p:txBody>
          <a:bodyPr/>
          <a:lstStyle/>
          <a:p>
            <a:r>
              <a:rPr lang="en-US" dirty="0"/>
              <a:t>Application registration</a:t>
            </a:r>
          </a:p>
          <a:p>
            <a:r>
              <a:rPr lang="en-US" dirty="0" err="1"/>
              <a:t>NuGet</a:t>
            </a:r>
            <a:r>
              <a:rPr lang="en-US" dirty="0"/>
              <a:t> Packages</a:t>
            </a:r>
          </a:p>
          <a:p>
            <a:r>
              <a:rPr lang="en-US" dirty="0"/>
              <a:t>Application experience</a:t>
            </a:r>
          </a:p>
          <a:p>
            <a:r>
              <a:rPr lang="en-US" dirty="0"/>
              <a:t>Overview of the sample</a:t>
            </a:r>
          </a:p>
        </p:txBody>
      </p:sp>
    </p:spTree>
    <p:extLst>
      <p:ext uri="{BB962C8B-B14F-4D97-AF65-F5344CB8AC3E}">
        <p14:creationId xmlns:p14="http://schemas.microsoft.com/office/powerpoint/2010/main" val="13504683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.NET console application using Microsoft Graph</a:t>
            </a:r>
            <a:br>
              <a:rPr lang="en-US" dirty="0"/>
            </a:br>
            <a:endParaRPr lang="en-US" dirty="0"/>
          </a:p>
        </p:txBody>
      </p:sp>
    </p:spTree>
    <p:extLst>
      <p:ext uri="{BB962C8B-B14F-4D97-AF65-F5344CB8AC3E}">
        <p14:creationId xmlns:p14="http://schemas.microsoft.com/office/powerpoint/2010/main" val="37414414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a:blip r:embed="rId3"/>
          <a:srcRect l="373" r="373"/>
          <a:stretch>
            <a:fillRect/>
          </a:stretch>
        </p:blipFill>
        <p:spPr>
          <a:prstGeom prst="rect">
            <a:avLst/>
          </a:prstGeom>
          <a:ln>
            <a:solidFill>
              <a:schemeClr val="tx1"/>
            </a:solidFill>
          </a:ln>
        </p:spPr>
      </p:pic>
      <p:pic>
        <p:nvPicPr>
          <p:cNvPr id="24" name="Picture Placeholder 23"/>
          <p:cNvPicPr>
            <a:picLocks noGrp="1" noChangeAspect="1"/>
          </p:cNvPicPr>
          <p:nvPr>
            <p:ph type="pic" sz="quarter" idx="16"/>
          </p:nvPr>
        </p:nvPicPr>
        <p:blipFill>
          <a:blip r:embed="rId4"/>
          <a:srcRect t="4836" b="4836"/>
          <a:stretch>
            <a:fillRect/>
          </a:stretch>
        </p:blipFill>
        <p:spPr>
          <a:prstGeom prst="rect">
            <a:avLst/>
          </a:prstGeom>
          <a:ln>
            <a:solidFill>
              <a:schemeClr val="tx1"/>
            </a:solidFill>
          </a:ln>
        </p:spPr>
      </p:pic>
      <p:sp>
        <p:nvSpPr>
          <p:cNvPr id="3" name="Title 2"/>
          <p:cNvSpPr>
            <a:spLocks noGrp="1"/>
          </p:cNvSpPr>
          <p:nvPr>
            <p:ph type="title"/>
          </p:nvPr>
        </p:nvSpPr>
        <p:spPr/>
        <p:txBody>
          <a:bodyPr/>
          <a:lstStyle/>
          <a:p>
            <a:r>
              <a:rPr lang="en-US" dirty="0"/>
              <a:t>Application registration</a:t>
            </a:r>
          </a:p>
        </p:txBody>
      </p:sp>
      <p:sp>
        <p:nvSpPr>
          <p:cNvPr id="2" name="Text Placeholder 1"/>
          <p:cNvSpPr>
            <a:spLocks noGrp="1"/>
          </p:cNvSpPr>
          <p:nvPr>
            <p:ph type="body" sz="quarter" idx="11"/>
          </p:nvPr>
        </p:nvSpPr>
        <p:spPr>
          <a:xfrm>
            <a:off x="465138" y="5026024"/>
            <a:ext cx="3690937" cy="1038746"/>
          </a:xfrm>
        </p:spPr>
        <p:txBody>
          <a:bodyPr/>
          <a:lstStyle/>
          <a:p>
            <a:r>
              <a:rPr lang="en-US"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4"/>
            <a:ext cx="3690937" cy="807913"/>
          </a:xfrm>
        </p:spPr>
        <p:txBody>
          <a:bodyPr/>
          <a:lstStyle/>
          <a:p>
            <a:r>
              <a:rPr lang="en-US" b="1" dirty="0"/>
              <a:t>Add a Native Application platform</a:t>
            </a:r>
          </a:p>
          <a:p>
            <a:r>
              <a:rPr lang="en-US" dirty="0">
                <a:solidFill>
                  <a:schemeClr val="tx1"/>
                </a:solidFill>
                <a:latin typeface="+mn-lt"/>
              </a:rPr>
              <a:t>Add a Native Application platform to your application registration. </a:t>
            </a:r>
          </a:p>
        </p:txBody>
      </p:sp>
      <p:sp>
        <p:nvSpPr>
          <p:cNvPr id="5" name="Text Placeholder 4"/>
          <p:cNvSpPr>
            <a:spLocks noGrp="1"/>
          </p:cNvSpPr>
          <p:nvPr>
            <p:ph type="body" sz="quarter" idx="13"/>
          </p:nvPr>
        </p:nvSpPr>
        <p:spPr>
          <a:xfrm>
            <a:off x="8307388" y="5026024"/>
            <a:ext cx="3690937" cy="807913"/>
          </a:xfrm>
        </p:spPr>
        <p:txBody>
          <a:bodyPr/>
          <a:lstStyle/>
          <a:p>
            <a:r>
              <a:rPr lang="en-US" dirty="0"/>
              <a:t>Add permissions</a:t>
            </a:r>
          </a:p>
          <a:p>
            <a:r>
              <a:rPr lang="en-US" dirty="0">
                <a:solidFill>
                  <a:schemeClr val="tx1"/>
                </a:solidFill>
                <a:latin typeface="+mn-lt"/>
              </a:rPr>
              <a:t>Add permissions that your application will need if your admin will consent for all users.</a:t>
            </a:r>
          </a:p>
        </p:txBody>
      </p:sp>
      <p:pic>
        <p:nvPicPr>
          <p:cNvPr id="19" name="Picture Placeholder 18"/>
          <p:cNvPicPr>
            <a:picLocks noGrp="1" noChangeAspect="1"/>
          </p:cNvPicPr>
          <p:nvPr>
            <p:ph type="pic" sz="quarter" idx="14"/>
          </p:nvPr>
        </p:nvPicPr>
        <p:blipFill>
          <a:blip r:embed="rId5"/>
          <a:srcRect l="1950" r="1950"/>
          <a:stretch>
            <a:fillRect/>
          </a:stretch>
        </p:blipFill>
        <p:spPr>
          <a:prstGeom prst="rect">
            <a:avLst/>
          </a:prstGeom>
          <a:ln>
            <a:solidFill>
              <a:schemeClr val="tx1"/>
            </a:solidFill>
          </a:ln>
        </p:spPr>
      </p:pic>
    </p:spTree>
    <p:extLst>
      <p:ext uri="{BB962C8B-B14F-4D97-AF65-F5344CB8AC3E}">
        <p14:creationId xmlns:p14="http://schemas.microsoft.com/office/powerpoint/2010/main" val="18687255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NuGet</a:t>
            </a:r>
            <a:r>
              <a:rPr lang="en-US" dirty="0"/>
              <a:t> Packages</a:t>
            </a:r>
          </a:p>
        </p:txBody>
      </p:sp>
      <p:pic>
        <p:nvPicPr>
          <p:cNvPr id="2" name="Picture 1"/>
          <p:cNvPicPr>
            <a:picLocks noChangeAspect="1"/>
          </p:cNvPicPr>
          <p:nvPr/>
        </p:nvPicPr>
        <p:blipFill>
          <a:blip r:embed="rId3"/>
          <a:stretch>
            <a:fillRect/>
          </a:stretch>
        </p:blipFill>
        <p:spPr>
          <a:xfrm>
            <a:off x="2439433" y="2176040"/>
            <a:ext cx="7584595" cy="2408327"/>
          </a:xfrm>
          <a:prstGeom prst="rect">
            <a:avLst/>
          </a:prstGeom>
        </p:spPr>
      </p:pic>
    </p:spTree>
    <p:extLst>
      <p:ext uri="{BB962C8B-B14F-4D97-AF65-F5344CB8AC3E}">
        <p14:creationId xmlns:p14="http://schemas.microsoft.com/office/powerpoint/2010/main" val="8851312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5"/>
          </p:nvPr>
        </p:nvPicPr>
        <p:blipFill>
          <a:blip r:embed="rId2"/>
          <a:srcRect t="1515" b="1515"/>
          <a:stretch>
            <a:fillRect/>
          </a:stretch>
        </p:blipFill>
        <p:spPr>
          <a:prstGeom prst="rect">
            <a:avLst/>
          </a:prstGeom>
          <a:ln>
            <a:solidFill>
              <a:schemeClr val="tx1"/>
            </a:solidFill>
          </a:ln>
        </p:spPr>
      </p:pic>
      <p:pic>
        <p:nvPicPr>
          <p:cNvPr id="16" name="Picture Placeholder 15"/>
          <p:cNvPicPr>
            <a:picLocks noGrp="1" noChangeAspect="1"/>
          </p:cNvPicPr>
          <p:nvPr>
            <p:ph type="pic" sz="quarter" idx="16"/>
          </p:nvPr>
        </p:nvPicPr>
        <p:blipFill>
          <a:blip r:embed="rId3"/>
          <a:srcRect l="15191" r="15191"/>
          <a:stretch>
            <a:fillRect/>
          </a:stretch>
        </p:blipFill>
        <p:spPr>
          <a:prstGeom prst="rect">
            <a:avLst/>
          </a:prstGeom>
          <a:ln>
            <a:solidFill>
              <a:schemeClr val="tx1"/>
            </a:solidFill>
          </a:ln>
        </p:spPr>
      </p:pic>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dirty="0"/>
              <a:t>Data from Microsoft Graph is returned</a:t>
            </a:r>
          </a:p>
          <a:p>
            <a:r>
              <a:rPr lang="en-US" dirty="0">
                <a:solidFill>
                  <a:schemeClr val="tx1"/>
                </a:solidFill>
              </a:rPr>
              <a:t>The Microsoft Graph API is queried and data is returned to the client.</a:t>
            </a:r>
          </a:p>
        </p:txBody>
      </p:sp>
      <p:pic>
        <p:nvPicPr>
          <p:cNvPr id="14" name="Picture Placeholder 13"/>
          <p:cNvPicPr>
            <a:picLocks noGrp="1" noChangeAspect="1"/>
          </p:cNvPicPr>
          <p:nvPr>
            <p:ph type="pic" sz="quarter" idx="14"/>
          </p:nvPr>
        </p:nvPicPr>
        <p:blipFill>
          <a:blip r:embed="rId4"/>
          <a:srcRect t="2330" b="2330"/>
          <a:stretch>
            <a:fillRect/>
          </a:stretch>
        </p:blipFill>
        <p:spPr>
          <a:prstGeom prst="rect">
            <a:avLst/>
          </a:prstGeom>
          <a:ln>
            <a:solidFill>
              <a:schemeClr val="tx1"/>
            </a:solidFill>
          </a:ln>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pic>
        <p:nvPicPr>
          <p:cNvPr id="9" name="Picture Placeholder 15">
            <a:extLst>
              <a:ext uri="{FF2B5EF4-FFF2-40B4-BE49-F238E27FC236}">
                <a16:creationId xmlns:a16="http://schemas.microsoft.com/office/drawing/2014/main" id="{0E635CB7-F583-4C56-BA8B-64385D6F17D7}"/>
              </a:ext>
            </a:extLst>
          </p:cNvPr>
          <p:cNvPicPr>
            <a:picLocks noChangeAspect="1"/>
          </p:cNvPicPr>
          <p:nvPr/>
        </p:nvPicPr>
        <p:blipFill>
          <a:blip r:embed="rId2"/>
          <a:srcRect l="15191" r="15191"/>
          <a:stretch>
            <a:fillRect/>
          </a:stretch>
        </p:blipFill>
        <p:spPr>
          <a:xfrm>
            <a:off x="729049" y="3667648"/>
            <a:ext cx="2590885" cy="1860808"/>
          </a:xfrm>
          <a:prstGeom prst="rect">
            <a:avLst/>
          </a:prstGeom>
          <a:ln>
            <a:solidFill>
              <a:schemeClr val="tx1"/>
            </a:solidFill>
          </a:ln>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stretch>
            <a:fillRect/>
          </a:stretch>
        </p:blipFill>
        <p:spPr>
          <a:xfrm>
            <a:off x="4602193" y="1810880"/>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p:nvPr/>
        </p:nvCxnSpPr>
        <p:spPr>
          <a:xfrm flipV="1">
            <a:off x="3319934" y="2512088"/>
            <a:ext cx="1282259" cy="1155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p:nvPr/>
        </p:nvCxnSpPr>
        <p:spPr>
          <a:xfrm flipV="1">
            <a:off x="3472334" y="2664488"/>
            <a:ext cx="1282259" cy="115556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57426" y="2756205"/>
            <a:ext cx="175573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25961" y="2741998"/>
            <a:ext cx="13966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Access token</a:t>
            </a:r>
          </a:p>
        </p:txBody>
      </p: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3396134" y="4121636"/>
            <a:ext cx="3820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1F3762-4494-4129-B3C6-E985192A2B28}"/>
              </a:ext>
            </a:extLst>
          </p:cNvPr>
          <p:cNvSpPr txBox="1"/>
          <p:nvPr/>
        </p:nvSpPr>
        <p:spPr>
          <a:xfrm>
            <a:off x="4083889" y="3769766"/>
            <a:ext cx="149380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Get my profile</a:t>
            </a:r>
          </a:p>
        </p:txBody>
      </p: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3396134" y="4261999"/>
            <a:ext cx="3820212"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6066E5-29ED-4547-AACB-F1CDE654A579}"/>
              </a:ext>
            </a:extLst>
          </p:cNvPr>
          <p:cNvSpPr txBox="1"/>
          <p:nvPr/>
        </p:nvSpPr>
        <p:spPr>
          <a:xfrm>
            <a:off x="4089382" y="4130162"/>
            <a:ext cx="117320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My profile</a:t>
            </a:r>
          </a:p>
        </p:txBody>
      </p:sp>
      <p:cxnSp>
        <p:nvCxnSpPr>
          <p:cNvPr id="24" name="Straight Arrow Connector 23">
            <a:extLst>
              <a:ext uri="{FF2B5EF4-FFF2-40B4-BE49-F238E27FC236}">
                <a16:creationId xmlns:a16="http://schemas.microsoft.com/office/drawing/2014/main" id="{B511DDDF-BDB0-4B69-BB87-9FE8C20A1FDA}"/>
              </a:ext>
            </a:extLst>
          </p:cNvPr>
          <p:cNvCxnSpPr/>
          <p:nvPr/>
        </p:nvCxnSpPr>
        <p:spPr>
          <a:xfrm>
            <a:off x="3396134" y="5082042"/>
            <a:ext cx="382021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A29EBF-8251-4162-AC2F-7BFCD80AF084}"/>
              </a:ext>
            </a:extLst>
          </p:cNvPr>
          <p:cNvSpPr txBox="1"/>
          <p:nvPr/>
        </p:nvSpPr>
        <p:spPr>
          <a:xfrm>
            <a:off x="4094500" y="4749464"/>
            <a:ext cx="327570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Get basic information about all users</a:t>
            </a:r>
          </a:p>
        </p:txBody>
      </p:sp>
      <p:cxnSp>
        <p:nvCxnSpPr>
          <p:cNvPr id="26" name="Straight Arrow Connector 25">
            <a:extLst>
              <a:ext uri="{FF2B5EF4-FFF2-40B4-BE49-F238E27FC236}">
                <a16:creationId xmlns:a16="http://schemas.microsoft.com/office/drawing/2014/main" id="{4A35F4C1-322D-434C-A26A-37FAABCC7B6A}"/>
              </a:ext>
            </a:extLst>
          </p:cNvPr>
          <p:cNvCxnSpPr/>
          <p:nvPr/>
        </p:nvCxnSpPr>
        <p:spPr>
          <a:xfrm>
            <a:off x="3396134" y="5222405"/>
            <a:ext cx="3820212"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BB1596A-36D5-458B-8D04-FFE4757A4EF9}"/>
              </a:ext>
            </a:extLst>
          </p:cNvPr>
          <p:cNvSpPr txBox="1"/>
          <p:nvPr/>
        </p:nvSpPr>
        <p:spPr>
          <a:xfrm>
            <a:off x="4094500" y="5121022"/>
            <a:ext cx="207935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All users’ basic profile</a:t>
            </a:r>
          </a:p>
        </p:txBody>
      </p:sp>
      <p:grpSp>
        <p:nvGrpSpPr>
          <p:cNvPr id="28" name="Group 27">
            <a:extLst>
              <a:ext uri="{FF2B5EF4-FFF2-40B4-BE49-F238E27FC236}">
                <a16:creationId xmlns:a16="http://schemas.microsoft.com/office/drawing/2014/main" id="{70C7CA1C-683F-4116-B2EC-7B1035E2E5DA}"/>
              </a:ext>
            </a:extLst>
          </p:cNvPr>
          <p:cNvGrpSpPr/>
          <p:nvPr/>
        </p:nvGrpSpPr>
        <p:grpSpPr>
          <a:xfrm>
            <a:off x="7233891" y="2880728"/>
            <a:ext cx="4764434" cy="2988232"/>
            <a:chOff x="6099242" y="2710817"/>
            <a:chExt cx="4764434" cy="2988232"/>
          </a:xfrm>
        </p:grpSpPr>
        <p:sp>
          <p:nvSpPr>
            <p:cNvPr id="29" name="Oval 28">
              <a:extLst>
                <a:ext uri="{FF2B5EF4-FFF2-40B4-BE49-F238E27FC236}">
                  <a16:creationId xmlns:a16="http://schemas.microsoft.com/office/drawing/2014/main" id="{673EE669-3F15-4039-BF54-6EB5923C4982}"/>
                </a:ext>
              </a:extLst>
            </p:cNvPr>
            <p:cNvSpPr/>
            <p:nvPr/>
          </p:nvSpPr>
          <p:spPr bwMode="auto">
            <a:xfrm>
              <a:off x="9071368" y="29685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57EA0727-476A-418B-8C0E-A0AE666AA6E4}"/>
                </a:ext>
              </a:extLst>
            </p:cNvPr>
            <p:cNvSpPr/>
            <p:nvPr/>
          </p:nvSpPr>
          <p:spPr bwMode="auto">
            <a:xfrm>
              <a:off x="9687696" y="380658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C1E40E5-C94E-489C-B47D-D7F0692D1B86}"/>
                </a:ext>
              </a:extLst>
            </p:cNvPr>
            <p:cNvSpPr/>
            <p:nvPr/>
          </p:nvSpPr>
          <p:spPr bwMode="auto">
            <a:xfrm>
              <a:off x="8463618" y="350953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C81D946-EA0E-4394-8806-F8EB8C0C7AB9}"/>
                </a:ext>
              </a:extLst>
            </p:cNvPr>
            <p:cNvSpPr/>
            <p:nvPr/>
          </p:nvSpPr>
          <p:spPr bwMode="auto">
            <a:xfrm>
              <a:off x="6792743" y="4865445"/>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8A43B77B-6739-481D-9325-E69E5FBE7204}"/>
                </a:ext>
              </a:extLst>
            </p:cNvPr>
            <p:cNvSpPr/>
            <p:nvPr/>
          </p:nvSpPr>
          <p:spPr bwMode="auto">
            <a:xfrm>
              <a:off x="7547281" y="3759959"/>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34AF66F-0EFF-4653-8E92-E176EB143589}"/>
                </a:ext>
              </a:extLst>
            </p:cNvPr>
            <p:cNvSpPr/>
            <p:nvPr/>
          </p:nvSpPr>
          <p:spPr bwMode="auto">
            <a:xfrm>
              <a:off x="7693739" y="3044293"/>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54C4270-D51D-4290-8E26-EA627F368969}"/>
                </a:ext>
              </a:extLst>
            </p:cNvPr>
            <p:cNvSpPr/>
            <p:nvPr/>
          </p:nvSpPr>
          <p:spPr bwMode="auto">
            <a:xfrm>
              <a:off x="9085279" y="4408976"/>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A21C0E79-B330-4BCC-808B-58542AC961D7}"/>
                </a:ext>
              </a:extLst>
            </p:cNvPr>
            <p:cNvSpPr/>
            <p:nvPr/>
          </p:nvSpPr>
          <p:spPr bwMode="auto">
            <a:xfrm>
              <a:off x="10059480" y="4569548"/>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34E19F66-6ECF-4E8D-982C-A04852D916EB}"/>
                </a:ext>
              </a:extLst>
            </p:cNvPr>
            <p:cNvSpPr/>
            <p:nvPr/>
          </p:nvSpPr>
          <p:spPr bwMode="auto">
            <a:xfrm>
              <a:off x="8631302" y="5091324"/>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FE85749-9CC6-4448-A670-654C10EB43D0}"/>
                </a:ext>
              </a:extLst>
            </p:cNvPr>
            <p:cNvSpPr/>
            <p:nvPr/>
          </p:nvSpPr>
          <p:spPr bwMode="auto">
            <a:xfrm>
              <a:off x="7473126" y="526866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77E96485-99C6-4F78-84FB-AA654C0F0036}"/>
                </a:ext>
              </a:extLst>
            </p:cNvPr>
            <p:cNvSpPr/>
            <p:nvPr/>
          </p:nvSpPr>
          <p:spPr bwMode="auto">
            <a:xfrm>
              <a:off x="6713570" y="408178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5A3BB81-74B3-49FA-83DD-1AAFD3E612C9}"/>
                </a:ext>
              </a:extLst>
            </p:cNvPr>
            <p:cNvSpPr/>
            <p:nvPr/>
          </p:nvSpPr>
          <p:spPr bwMode="auto">
            <a:xfrm>
              <a:off x="7600899" y="4561402"/>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848260F-2D12-43D7-B373-FDBA41268EAB}"/>
                </a:ext>
              </a:extLst>
            </p:cNvPr>
            <p:cNvSpPr/>
            <p:nvPr/>
          </p:nvSpPr>
          <p:spPr bwMode="auto">
            <a:xfrm>
              <a:off x="6844801" y="3170521"/>
              <a:ext cx="399113" cy="4124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1AB4471-D041-4BF0-896A-AB627C79EB5E}"/>
                </a:ext>
              </a:extLst>
            </p:cNvPr>
            <p:cNvSpPr/>
            <p:nvPr/>
          </p:nvSpPr>
          <p:spPr bwMode="auto">
            <a:xfrm>
              <a:off x="9733927" y="2995987"/>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2C547652-94A7-4BC2-B581-10E1850B75DD}"/>
                </a:ext>
              </a:extLst>
            </p:cNvPr>
            <p:cNvSpPr/>
            <p:nvPr/>
          </p:nvSpPr>
          <p:spPr bwMode="auto">
            <a:xfrm>
              <a:off x="10407057" y="3657138"/>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522C3D1-9A29-47FC-9B05-DA4CD42CB0ED}"/>
                </a:ext>
              </a:extLst>
            </p:cNvPr>
            <p:cNvSpPr/>
            <p:nvPr/>
          </p:nvSpPr>
          <p:spPr bwMode="auto">
            <a:xfrm>
              <a:off x="7355190" y="2855155"/>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21C02F41-B440-424E-85CB-CD6F94F22EBF}"/>
                </a:ext>
              </a:extLst>
            </p:cNvPr>
            <p:cNvSpPr/>
            <p:nvPr/>
          </p:nvSpPr>
          <p:spPr bwMode="auto">
            <a:xfrm>
              <a:off x="6534850" y="3732759"/>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9FB7B06-7303-466E-BA9D-5442CBB78FCA}"/>
                </a:ext>
              </a:extLst>
            </p:cNvPr>
            <p:cNvSpPr/>
            <p:nvPr/>
          </p:nvSpPr>
          <p:spPr bwMode="auto">
            <a:xfrm>
              <a:off x="6291966" y="5282132"/>
              <a:ext cx="178721" cy="1789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0E0D16D9-0AE1-4E6B-90ED-601A728DE37D}"/>
                </a:ext>
              </a:extLst>
            </p:cNvPr>
            <p:cNvSpPr txBox="1"/>
            <p:nvPr/>
          </p:nvSpPr>
          <p:spPr>
            <a:xfrm>
              <a:off x="9130454" y="2710817"/>
              <a:ext cx="1187118"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Groups</a:t>
              </a:r>
            </a:p>
          </p:txBody>
        </p:sp>
        <p:sp>
          <p:nvSpPr>
            <p:cNvPr id="48" name="TextBox 47">
              <a:extLst>
                <a:ext uri="{FF2B5EF4-FFF2-40B4-BE49-F238E27FC236}">
                  <a16:creationId xmlns:a16="http://schemas.microsoft.com/office/drawing/2014/main" id="{DE70C421-520C-4F6F-8933-118FBED65110}"/>
                </a:ext>
              </a:extLst>
            </p:cNvPr>
            <p:cNvSpPr txBox="1"/>
            <p:nvPr/>
          </p:nvSpPr>
          <p:spPr>
            <a:xfrm>
              <a:off x="9771469" y="3511538"/>
              <a:ext cx="1092207"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Files</a:t>
              </a:r>
            </a:p>
          </p:txBody>
        </p:sp>
        <p:sp>
          <p:nvSpPr>
            <p:cNvPr id="49" name="TextBox 48">
              <a:extLst>
                <a:ext uri="{FF2B5EF4-FFF2-40B4-BE49-F238E27FC236}">
                  <a16:creationId xmlns:a16="http://schemas.microsoft.com/office/drawing/2014/main" id="{9066D884-3B70-4CD0-BCC1-70FB03AEDC33}"/>
                </a:ext>
              </a:extLst>
            </p:cNvPr>
            <p:cNvSpPr txBox="1"/>
            <p:nvPr/>
          </p:nvSpPr>
          <p:spPr>
            <a:xfrm>
              <a:off x="8725429" y="3439662"/>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Calendar</a:t>
              </a:r>
            </a:p>
          </p:txBody>
        </p:sp>
        <p:cxnSp>
          <p:nvCxnSpPr>
            <p:cNvPr id="50" name="Straight Connector 49">
              <a:extLst>
                <a:ext uri="{FF2B5EF4-FFF2-40B4-BE49-F238E27FC236}">
                  <a16:creationId xmlns:a16="http://schemas.microsoft.com/office/drawing/2014/main" id="{4B3C7E6D-D039-4A56-89C8-AEEE4033BD6C}"/>
                </a:ext>
              </a:extLst>
            </p:cNvPr>
            <p:cNvCxnSpPr>
              <a:cxnSpLocks/>
              <a:stCxn id="29" idx="4"/>
              <a:endCxn id="31" idx="0"/>
            </p:cNvCxnSpPr>
            <p:nvPr/>
          </p:nvCxnSpPr>
          <p:spPr>
            <a:xfrm flipH="1">
              <a:off x="8663175" y="3380965"/>
              <a:ext cx="607750" cy="1285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1F7BDD-BD9A-427C-B4EB-4438A1B00C98}"/>
                </a:ext>
              </a:extLst>
            </p:cNvPr>
            <p:cNvCxnSpPr>
              <a:cxnSpLocks/>
              <a:stCxn id="30" idx="1"/>
              <a:endCxn id="29" idx="4"/>
            </p:cNvCxnSpPr>
            <p:nvPr/>
          </p:nvCxnSpPr>
          <p:spPr>
            <a:xfrm flipH="1" flipV="1">
              <a:off x="9270925" y="3380965"/>
              <a:ext cx="475220" cy="4860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ABACFB4-BFE9-49DB-8737-C6F405479C3A}"/>
                </a:ext>
              </a:extLst>
            </p:cNvPr>
            <p:cNvCxnSpPr>
              <a:cxnSpLocks/>
              <a:stCxn id="42" idx="2"/>
              <a:endCxn id="29" idx="6"/>
            </p:cNvCxnSpPr>
            <p:nvPr/>
          </p:nvCxnSpPr>
          <p:spPr>
            <a:xfrm flipH="1">
              <a:off x="9470481" y="3085469"/>
              <a:ext cx="263446" cy="89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4C1AF0-4930-4D8E-9FB2-DE6610799D07}"/>
                </a:ext>
              </a:extLst>
            </p:cNvPr>
            <p:cNvCxnSpPr>
              <a:cxnSpLocks/>
              <a:stCxn id="30" idx="7"/>
              <a:endCxn id="43" idx="2"/>
            </p:cNvCxnSpPr>
            <p:nvPr/>
          </p:nvCxnSpPr>
          <p:spPr>
            <a:xfrm flipV="1">
              <a:off x="10028360" y="3746620"/>
              <a:ext cx="378696" cy="1203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0A12F99-0D01-419F-A8F9-ADF7C962430A}"/>
                </a:ext>
              </a:extLst>
            </p:cNvPr>
            <p:cNvCxnSpPr>
              <a:stCxn id="36" idx="0"/>
              <a:endCxn id="30" idx="4"/>
            </p:cNvCxnSpPr>
            <p:nvPr/>
          </p:nvCxnSpPr>
          <p:spPr>
            <a:xfrm flipH="1" flipV="1">
              <a:off x="9887253" y="4218991"/>
              <a:ext cx="371784" cy="3505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B03C72-446A-4438-80F6-970D12A9AD87}"/>
                </a:ext>
              </a:extLst>
            </p:cNvPr>
            <p:cNvCxnSpPr>
              <a:cxnSpLocks/>
              <a:stCxn id="35" idx="7"/>
              <a:endCxn id="30" idx="3"/>
            </p:cNvCxnSpPr>
            <p:nvPr/>
          </p:nvCxnSpPr>
          <p:spPr>
            <a:xfrm flipV="1">
              <a:off x="9425943" y="4158596"/>
              <a:ext cx="320202" cy="3107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213D3AE-A9EA-45C2-A1BD-EE27763B1E60}"/>
                </a:ext>
              </a:extLst>
            </p:cNvPr>
            <p:cNvCxnSpPr>
              <a:stCxn id="31" idx="5"/>
              <a:endCxn id="35" idx="0"/>
            </p:cNvCxnSpPr>
            <p:nvPr/>
          </p:nvCxnSpPr>
          <p:spPr>
            <a:xfrm>
              <a:off x="8804282" y="3861546"/>
              <a:ext cx="480554" cy="547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50E5FB-0393-4B62-B842-36F32B475DD3}"/>
                </a:ext>
              </a:extLst>
            </p:cNvPr>
            <p:cNvCxnSpPr>
              <a:cxnSpLocks/>
              <a:stCxn id="31" idx="3"/>
              <a:endCxn id="40" idx="0"/>
            </p:cNvCxnSpPr>
            <p:nvPr/>
          </p:nvCxnSpPr>
          <p:spPr>
            <a:xfrm flipH="1">
              <a:off x="7800456" y="3861546"/>
              <a:ext cx="721611" cy="699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1384AE-C610-46AE-A326-B6A6F0D2A108}"/>
                </a:ext>
              </a:extLst>
            </p:cNvPr>
            <p:cNvCxnSpPr>
              <a:cxnSpLocks/>
              <a:stCxn id="40" idx="7"/>
              <a:endCxn id="30" idx="3"/>
            </p:cNvCxnSpPr>
            <p:nvPr/>
          </p:nvCxnSpPr>
          <p:spPr>
            <a:xfrm flipV="1">
              <a:off x="7941563" y="4158596"/>
              <a:ext cx="1804582" cy="4632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483333-2ECD-4E8E-831C-68F9BF3E7E17}"/>
                </a:ext>
              </a:extLst>
            </p:cNvPr>
            <p:cNvCxnSpPr>
              <a:stCxn id="33" idx="6"/>
              <a:endCxn id="30" idx="2"/>
            </p:cNvCxnSpPr>
            <p:nvPr/>
          </p:nvCxnSpPr>
          <p:spPr>
            <a:xfrm>
              <a:off x="7946394" y="3966162"/>
              <a:ext cx="1741302" cy="466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CE1CAC-EEBF-4665-A209-13B26534973B}"/>
                </a:ext>
              </a:extLst>
            </p:cNvPr>
            <p:cNvCxnSpPr>
              <a:stCxn id="40" idx="5"/>
              <a:endCxn id="37" idx="1"/>
            </p:cNvCxnSpPr>
            <p:nvPr/>
          </p:nvCxnSpPr>
          <p:spPr>
            <a:xfrm>
              <a:off x="7941563" y="4913413"/>
              <a:ext cx="748188" cy="2383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555898-B237-4487-B492-0286F16A08BA}"/>
                </a:ext>
              </a:extLst>
            </p:cNvPr>
            <p:cNvCxnSpPr>
              <a:cxnSpLocks/>
              <a:stCxn id="40" idx="6"/>
              <a:endCxn id="35" idx="2"/>
            </p:cNvCxnSpPr>
            <p:nvPr/>
          </p:nvCxnSpPr>
          <p:spPr>
            <a:xfrm flipV="1">
              <a:off x="8000012" y="4615179"/>
              <a:ext cx="1085267" cy="152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DB08880-5104-48B1-8381-A92A8BB4F1CE}"/>
                </a:ext>
              </a:extLst>
            </p:cNvPr>
            <p:cNvCxnSpPr>
              <a:stCxn id="40" idx="1"/>
              <a:endCxn id="33" idx="4"/>
            </p:cNvCxnSpPr>
            <p:nvPr/>
          </p:nvCxnSpPr>
          <p:spPr>
            <a:xfrm flipV="1">
              <a:off x="7659348" y="4172365"/>
              <a:ext cx="87490" cy="4494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B406E94-42B1-4428-A2D1-211163344877}"/>
                </a:ext>
              </a:extLst>
            </p:cNvPr>
            <p:cNvCxnSpPr>
              <a:stCxn id="39" idx="6"/>
              <a:endCxn id="40" idx="2"/>
            </p:cNvCxnSpPr>
            <p:nvPr/>
          </p:nvCxnSpPr>
          <p:spPr>
            <a:xfrm>
              <a:off x="7112683" y="4287985"/>
              <a:ext cx="488216" cy="4796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3D8E55-D4C4-48D0-B2C0-8CA3E3DEEEA6}"/>
                </a:ext>
              </a:extLst>
            </p:cNvPr>
            <p:cNvCxnSpPr>
              <a:cxnSpLocks/>
              <a:stCxn id="39" idx="5"/>
              <a:endCxn id="32" idx="0"/>
            </p:cNvCxnSpPr>
            <p:nvPr/>
          </p:nvCxnSpPr>
          <p:spPr>
            <a:xfrm flipH="1">
              <a:off x="6992300" y="4433793"/>
              <a:ext cx="61934" cy="431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3EC330-EB0B-4059-80F0-0EAF52B3900B}"/>
                </a:ext>
              </a:extLst>
            </p:cNvPr>
            <p:cNvCxnSpPr>
              <a:stCxn id="32" idx="5"/>
              <a:endCxn id="38" idx="1"/>
            </p:cNvCxnSpPr>
            <p:nvPr/>
          </p:nvCxnSpPr>
          <p:spPr>
            <a:xfrm>
              <a:off x="7133407" y="5217455"/>
              <a:ext cx="398168" cy="1116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1EA7BA-BB07-4685-B883-C3E703DA2CA9}"/>
                </a:ext>
              </a:extLst>
            </p:cNvPr>
            <p:cNvCxnSpPr>
              <a:stCxn id="32" idx="6"/>
              <a:endCxn id="40" idx="3"/>
            </p:cNvCxnSpPr>
            <p:nvPr/>
          </p:nvCxnSpPr>
          <p:spPr>
            <a:xfrm flipV="1">
              <a:off x="7191856" y="4913413"/>
              <a:ext cx="467492" cy="15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7EBE04-D8AF-4EB9-842A-20CD46A4E8F1}"/>
                </a:ext>
              </a:extLst>
            </p:cNvPr>
            <p:cNvCxnSpPr>
              <a:stCxn id="38" idx="7"/>
              <a:endCxn id="40" idx="4"/>
            </p:cNvCxnSpPr>
            <p:nvPr/>
          </p:nvCxnSpPr>
          <p:spPr>
            <a:xfrm flipH="1" flipV="1">
              <a:off x="7800456" y="4973808"/>
              <a:ext cx="13334" cy="3552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4FB16E-228E-4C56-A189-F2A6BCF2DCAA}"/>
                </a:ext>
              </a:extLst>
            </p:cNvPr>
            <p:cNvCxnSpPr>
              <a:cxnSpLocks/>
              <a:stCxn id="46" idx="7"/>
              <a:endCxn id="32" idx="2"/>
            </p:cNvCxnSpPr>
            <p:nvPr/>
          </p:nvCxnSpPr>
          <p:spPr>
            <a:xfrm flipV="1">
              <a:off x="6444513" y="5071647"/>
              <a:ext cx="348230" cy="2366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15D13D-2580-494B-A30B-8CBA7D17F653}"/>
                </a:ext>
              </a:extLst>
            </p:cNvPr>
            <p:cNvCxnSpPr>
              <a:cxnSpLocks/>
              <a:stCxn id="41" idx="3"/>
              <a:endCxn id="45" idx="7"/>
            </p:cNvCxnSpPr>
            <p:nvPr/>
          </p:nvCxnSpPr>
          <p:spPr>
            <a:xfrm flipH="1">
              <a:off x="6687397" y="3522532"/>
              <a:ext cx="215852" cy="2364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29CD972-9E6D-45F1-8D79-79571F5D76B8}"/>
                </a:ext>
              </a:extLst>
            </p:cNvPr>
            <p:cNvCxnSpPr>
              <a:stCxn id="33" idx="0"/>
              <a:endCxn id="34" idx="4"/>
            </p:cNvCxnSpPr>
            <p:nvPr/>
          </p:nvCxnSpPr>
          <p:spPr>
            <a:xfrm flipV="1">
              <a:off x="7746838" y="3456699"/>
              <a:ext cx="146458" cy="3032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C31110B-2A8F-4B6F-8A14-65A29BFA9E05}"/>
                </a:ext>
              </a:extLst>
            </p:cNvPr>
            <p:cNvCxnSpPr>
              <a:stCxn id="34" idx="2"/>
              <a:endCxn id="41" idx="6"/>
            </p:cNvCxnSpPr>
            <p:nvPr/>
          </p:nvCxnSpPr>
          <p:spPr>
            <a:xfrm flipH="1">
              <a:off x="7243914" y="3250496"/>
              <a:ext cx="449826" cy="1262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082892-BAC8-4BDD-B610-FE36735037A4}"/>
                </a:ext>
              </a:extLst>
            </p:cNvPr>
            <p:cNvCxnSpPr>
              <a:cxnSpLocks/>
              <a:stCxn id="34" idx="1"/>
              <a:endCxn id="44" idx="5"/>
            </p:cNvCxnSpPr>
            <p:nvPr/>
          </p:nvCxnSpPr>
          <p:spPr>
            <a:xfrm flipH="1" flipV="1">
              <a:off x="7507738" y="3007911"/>
              <a:ext cx="244451" cy="967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B892948-EC5B-4C90-B407-D197996EA8EB}"/>
                </a:ext>
              </a:extLst>
            </p:cNvPr>
            <p:cNvCxnSpPr>
              <a:stCxn id="34" idx="6"/>
              <a:endCxn id="29" idx="2"/>
            </p:cNvCxnSpPr>
            <p:nvPr/>
          </p:nvCxnSpPr>
          <p:spPr>
            <a:xfrm flipV="1">
              <a:off x="8092852" y="3174762"/>
              <a:ext cx="978516" cy="757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EE4C492-35B2-40D0-8692-4ADD2752680F}"/>
                </a:ext>
              </a:extLst>
            </p:cNvPr>
            <p:cNvCxnSpPr>
              <a:stCxn id="35" idx="6"/>
              <a:endCxn id="36" idx="2"/>
            </p:cNvCxnSpPr>
            <p:nvPr/>
          </p:nvCxnSpPr>
          <p:spPr>
            <a:xfrm>
              <a:off x="9484391" y="4615179"/>
              <a:ext cx="575089" cy="160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F2C885-D19D-4707-B0C3-74A93EDED512}"/>
                </a:ext>
              </a:extLst>
            </p:cNvPr>
            <p:cNvCxnSpPr>
              <a:stCxn id="37" idx="7"/>
              <a:endCxn id="35" idx="3"/>
            </p:cNvCxnSpPr>
            <p:nvPr/>
          </p:nvCxnSpPr>
          <p:spPr>
            <a:xfrm flipV="1">
              <a:off x="8971965" y="4760987"/>
              <a:ext cx="171762" cy="3907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84CF2D6-7191-4B59-8AD1-2003EE87B458}"/>
                </a:ext>
              </a:extLst>
            </p:cNvPr>
            <p:cNvSpPr txBox="1"/>
            <p:nvPr/>
          </p:nvSpPr>
          <p:spPr>
            <a:xfrm>
              <a:off x="9296856" y="426583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Messages</a:t>
              </a:r>
            </a:p>
          </p:txBody>
        </p:sp>
        <p:sp>
          <p:nvSpPr>
            <p:cNvPr id="77" name="TextBox 76">
              <a:extLst>
                <a:ext uri="{FF2B5EF4-FFF2-40B4-BE49-F238E27FC236}">
                  <a16:creationId xmlns:a16="http://schemas.microsoft.com/office/drawing/2014/main" id="{A855111B-0168-4381-9084-38C21F33C306}"/>
                </a:ext>
              </a:extLst>
            </p:cNvPr>
            <p:cNvSpPr txBox="1"/>
            <p:nvPr/>
          </p:nvSpPr>
          <p:spPr>
            <a:xfrm>
              <a:off x="9622601" y="482824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Meetings</a:t>
              </a:r>
            </a:p>
          </p:txBody>
        </p:sp>
        <p:sp>
          <p:nvSpPr>
            <p:cNvPr id="78" name="TextBox 77">
              <a:extLst>
                <a:ext uri="{FF2B5EF4-FFF2-40B4-BE49-F238E27FC236}">
                  <a16:creationId xmlns:a16="http://schemas.microsoft.com/office/drawing/2014/main" id="{EDE740A9-7A2A-491A-96A5-0393D767418D}"/>
                </a:ext>
              </a:extLst>
            </p:cNvPr>
            <p:cNvSpPr txBox="1"/>
            <p:nvPr/>
          </p:nvSpPr>
          <p:spPr>
            <a:xfrm>
              <a:off x="7818867" y="4651553"/>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User</a:t>
              </a:r>
            </a:p>
          </p:txBody>
        </p:sp>
        <p:sp>
          <p:nvSpPr>
            <p:cNvPr id="79" name="TextBox 78">
              <a:extLst>
                <a:ext uri="{FF2B5EF4-FFF2-40B4-BE49-F238E27FC236}">
                  <a16:creationId xmlns:a16="http://schemas.microsoft.com/office/drawing/2014/main" id="{7E95CCF2-280F-4C3D-9D8F-6A36A15B6A0E}"/>
                </a:ext>
              </a:extLst>
            </p:cNvPr>
            <p:cNvSpPr txBox="1"/>
            <p:nvPr/>
          </p:nvSpPr>
          <p:spPr>
            <a:xfrm>
              <a:off x="8898862" y="5180254"/>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People</a:t>
              </a:r>
            </a:p>
          </p:txBody>
        </p:sp>
        <p:sp>
          <p:nvSpPr>
            <p:cNvPr id="80" name="TextBox 79">
              <a:extLst>
                <a:ext uri="{FF2B5EF4-FFF2-40B4-BE49-F238E27FC236}">
                  <a16:creationId xmlns:a16="http://schemas.microsoft.com/office/drawing/2014/main" id="{DDECC8A2-4436-4BE8-BE50-A0BABBAC02B9}"/>
                </a:ext>
              </a:extLst>
            </p:cNvPr>
            <p:cNvSpPr txBox="1"/>
            <p:nvPr/>
          </p:nvSpPr>
          <p:spPr>
            <a:xfrm>
              <a:off x="7749865" y="529752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Devices</a:t>
              </a:r>
            </a:p>
          </p:txBody>
        </p:sp>
        <p:sp>
          <p:nvSpPr>
            <p:cNvPr id="81" name="TextBox 80">
              <a:extLst>
                <a:ext uri="{FF2B5EF4-FFF2-40B4-BE49-F238E27FC236}">
                  <a16:creationId xmlns:a16="http://schemas.microsoft.com/office/drawing/2014/main" id="{D776AD1D-5775-44E9-97EA-5418F760E2DE}"/>
                </a:ext>
              </a:extLst>
            </p:cNvPr>
            <p:cNvSpPr txBox="1"/>
            <p:nvPr/>
          </p:nvSpPr>
          <p:spPr>
            <a:xfrm>
              <a:off x="6099242" y="4686156"/>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Coworkers</a:t>
              </a:r>
            </a:p>
          </p:txBody>
        </p:sp>
        <p:sp>
          <p:nvSpPr>
            <p:cNvPr id="82" name="TextBox 81">
              <a:extLst>
                <a:ext uri="{FF2B5EF4-FFF2-40B4-BE49-F238E27FC236}">
                  <a16:creationId xmlns:a16="http://schemas.microsoft.com/office/drawing/2014/main" id="{D578E31E-5B2F-4C99-AFF6-31EC74F2104D}"/>
                </a:ext>
              </a:extLst>
            </p:cNvPr>
            <p:cNvSpPr txBox="1"/>
            <p:nvPr/>
          </p:nvSpPr>
          <p:spPr>
            <a:xfrm>
              <a:off x="6106936" y="4104468"/>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Insights</a:t>
              </a:r>
            </a:p>
          </p:txBody>
        </p:sp>
        <p:sp>
          <p:nvSpPr>
            <p:cNvPr id="83" name="TextBox 82">
              <a:extLst>
                <a:ext uri="{FF2B5EF4-FFF2-40B4-BE49-F238E27FC236}">
                  <a16:creationId xmlns:a16="http://schemas.microsoft.com/office/drawing/2014/main" id="{40FD98DE-38E3-4212-9F92-7F94CB155C75}"/>
                </a:ext>
              </a:extLst>
            </p:cNvPr>
            <p:cNvSpPr txBox="1"/>
            <p:nvPr/>
          </p:nvSpPr>
          <p:spPr>
            <a:xfrm>
              <a:off x="7119089" y="3581955"/>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Chats</a:t>
              </a:r>
            </a:p>
          </p:txBody>
        </p:sp>
        <p:sp>
          <p:nvSpPr>
            <p:cNvPr id="84" name="TextBox 83">
              <a:extLst>
                <a:ext uri="{FF2B5EF4-FFF2-40B4-BE49-F238E27FC236}">
                  <a16:creationId xmlns:a16="http://schemas.microsoft.com/office/drawing/2014/main" id="{D6CC2E71-37E3-4088-A7D1-43FD655C36E0}"/>
                </a:ext>
              </a:extLst>
            </p:cNvPr>
            <p:cNvSpPr txBox="1"/>
            <p:nvPr/>
          </p:nvSpPr>
          <p:spPr>
            <a:xfrm>
              <a:off x="7692893" y="278768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Teams</a:t>
              </a:r>
            </a:p>
          </p:txBody>
        </p:sp>
        <p:sp>
          <p:nvSpPr>
            <p:cNvPr id="85" name="TextBox 84">
              <a:extLst>
                <a:ext uri="{FF2B5EF4-FFF2-40B4-BE49-F238E27FC236}">
                  <a16:creationId xmlns:a16="http://schemas.microsoft.com/office/drawing/2014/main" id="{AA798DEE-389A-4635-B61F-CE885F2404C4}"/>
                </a:ext>
              </a:extLst>
            </p:cNvPr>
            <p:cNvSpPr txBox="1"/>
            <p:nvPr/>
          </p:nvSpPr>
          <p:spPr>
            <a:xfrm>
              <a:off x="6722769" y="2891517"/>
              <a:ext cx="924425" cy="401522"/>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chemeClr val="tx1"/>
                      </a:gs>
                      <a:gs pos="30000">
                        <a:schemeClr val="tx1"/>
                      </a:gs>
                    </a:gsLst>
                    <a:lin ang="5400000" scaled="0"/>
                  </a:gradFill>
                </a:rPr>
                <a:t>Tasks</a:t>
              </a:r>
            </a:p>
          </p:txBody>
        </p:sp>
        <p:pic>
          <p:nvPicPr>
            <p:cNvPr id="86" name="Picture 85">
              <a:extLst>
                <a:ext uri="{FF2B5EF4-FFF2-40B4-BE49-F238E27FC236}">
                  <a16:creationId xmlns:a16="http://schemas.microsoft.com/office/drawing/2014/main" id="{4313A739-239C-48F3-92C9-B283EAEE13DE}"/>
                </a:ext>
              </a:extLst>
            </p:cNvPr>
            <p:cNvPicPr>
              <a:picLocks noChangeAspect="1"/>
            </p:cNvPicPr>
            <p:nvPr/>
          </p:nvPicPr>
          <p:blipFill>
            <a:blip r:embed="rId4"/>
            <a:stretch>
              <a:fillRect/>
            </a:stretch>
          </p:blipFill>
          <p:spPr>
            <a:xfrm>
              <a:off x="8561643" y="3606607"/>
              <a:ext cx="210414" cy="199677"/>
            </a:xfrm>
            <a:prstGeom prst="rect">
              <a:avLst/>
            </a:prstGeom>
          </p:spPr>
        </p:pic>
        <p:pic>
          <p:nvPicPr>
            <p:cNvPr id="87" name="Picture 86">
              <a:extLst>
                <a:ext uri="{FF2B5EF4-FFF2-40B4-BE49-F238E27FC236}">
                  <a16:creationId xmlns:a16="http://schemas.microsoft.com/office/drawing/2014/main" id="{062DA183-54D7-4B6A-BC2A-2B7621881B87}"/>
                </a:ext>
              </a:extLst>
            </p:cNvPr>
            <p:cNvPicPr>
              <a:picLocks noChangeAspect="1"/>
            </p:cNvPicPr>
            <p:nvPr/>
          </p:nvPicPr>
          <p:blipFill>
            <a:blip r:embed="rId5"/>
            <a:stretch>
              <a:fillRect/>
            </a:stretch>
          </p:blipFill>
          <p:spPr>
            <a:xfrm>
              <a:off x="7647357" y="3886648"/>
              <a:ext cx="210414" cy="199677"/>
            </a:xfrm>
            <a:prstGeom prst="rect">
              <a:avLst/>
            </a:prstGeom>
          </p:spPr>
        </p:pic>
        <p:pic>
          <p:nvPicPr>
            <p:cNvPr id="88" name="Picture 87">
              <a:extLst>
                <a:ext uri="{FF2B5EF4-FFF2-40B4-BE49-F238E27FC236}">
                  <a16:creationId xmlns:a16="http://schemas.microsoft.com/office/drawing/2014/main" id="{6879F67D-4C74-41C2-B221-EB6CB6872E5C}"/>
                </a:ext>
              </a:extLst>
            </p:cNvPr>
            <p:cNvPicPr>
              <a:picLocks noChangeAspect="1"/>
            </p:cNvPicPr>
            <p:nvPr/>
          </p:nvPicPr>
          <p:blipFill>
            <a:blip r:embed="rId6"/>
            <a:stretch>
              <a:fillRect/>
            </a:stretch>
          </p:blipFill>
          <p:spPr>
            <a:xfrm>
              <a:off x="8725389" y="5244155"/>
              <a:ext cx="210414" cy="127067"/>
            </a:xfrm>
            <a:prstGeom prst="rect">
              <a:avLst/>
            </a:prstGeom>
          </p:spPr>
        </p:pic>
        <p:pic>
          <p:nvPicPr>
            <p:cNvPr id="89" name="Picture 88">
              <a:extLst>
                <a:ext uri="{FF2B5EF4-FFF2-40B4-BE49-F238E27FC236}">
                  <a16:creationId xmlns:a16="http://schemas.microsoft.com/office/drawing/2014/main" id="{3A4A6280-5C51-4746-9F0C-08EDD33B57EC}"/>
                </a:ext>
              </a:extLst>
            </p:cNvPr>
            <p:cNvPicPr>
              <a:picLocks noChangeAspect="1"/>
            </p:cNvPicPr>
            <p:nvPr/>
          </p:nvPicPr>
          <p:blipFill>
            <a:blip r:embed="rId7"/>
            <a:stretch>
              <a:fillRect/>
            </a:stretch>
          </p:blipFill>
          <p:spPr>
            <a:xfrm>
              <a:off x="9783726" y="3900268"/>
              <a:ext cx="210414" cy="239105"/>
            </a:xfrm>
            <a:prstGeom prst="rect">
              <a:avLst/>
            </a:prstGeom>
          </p:spPr>
        </p:pic>
        <p:pic>
          <p:nvPicPr>
            <p:cNvPr id="90" name="Picture 89">
              <a:extLst>
                <a:ext uri="{FF2B5EF4-FFF2-40B4-BE49-F238E27FC236}">
                  <a16:creationId xmlns:a16="http://schemas.microsoft.com/office/drawing/2014/main" id="{AFA059B5-30B7-448C-BEBC-6138C41E4934}"/>
                </a:ext>
              </a:extLst>
            </p:cNvPr>
            <p:cNvPicPr>
              <a:picLocks noChangeAspect="1"/>
            </p:cNvPicPr>
            <p:nvPr/>
          </p:nvPicPr>
          <p:blipFill>
            <a:blip r:embed="rId8"/>
            <a:stretch>
              <a:fillRect/>
            </a:stretch>
          </p:blipFill>
          <p:spPr>
            <a:xfrm>
              <a:off x="9185639" y="4532969"/>
              <a:ext cx="210414" cy="169423"/>
            </a:xfrm>
            <a:prstGeom prst="rect">
              <a:avLst/>
            </a:prstGeom>
          </p:spPr>
        </p:pic>
        <p:pic>
          <p:nvPicPr>
            <p:cNvPr id="91" name="Picture 90">
              <a:extLst>
                <a:ext uri="{FF2B5EF4-FFF2-40B4-BE49-F238E27FC236}">
                  <a16:creationId xmlns:a16="http://schemas.microsoft.com/office/drawing/2014/main" id="{0C5A2F11-85B7-4BD0-A4C0-21FF3C55E6F4}"/>
                </a:ext>
              </a:extLst>
            </p:cNvPr>
            <p:cNvPicPr>
              <a:picLocks noChangeAspect="1"/>
            </p:cNvPicPr>
            <p:nvPr/>
          </p:nvPicPr>
          <p:blipFill>
            <a:blip r:embed="rId9"/>
            <a:stretch>
              <a:fillRect/>
            </a:stretch>
          </p:blipFill>
          <p:spPr>
            <a:xfrm>
              <a:off x="7785514" y="3140064"/>
              <a:ext cx="210414" cy="219080"/>
            </a:xfrm>
            <a:prstGeom prst="rect">
              <a:avLst/>
            </a:prstGeom>
          </p:spPr>
        </p:pic>
        <p:pic>
          <p:nvPicPr>
            <p:cNvPr id="92" name="Picture 91">
              <a:extLst>
                <a:ext uri="{FF2B5EF4-FFF2-40B4-BE49-F238E27FC236}">
                  <a16:creationId xmlns:a16="http://schemas.microsoft.com/office/drawing/2014/main" id="{C88AD4EE-C330-46A3-BE9A-7674328C0307}"/>
                </a:ext>
              </a:extLst>
            </p:cNvPr>
            <p:cNvPicPr>
              <a:picLocks noChangeAspect="1"/>
            </p:cNvPicPr>
            <p:nvPr/>
          </p:nvPicPr>
          <p:blipFill>
            <a:blip r:embed="rId10"/>
            <a:stretch>
              <a:fillRect/>
            </a:stretch>
          </p:blipFill>
          <p:spPr>
            <a:xfrm>
              <a:off x="10134785" y="4775883"/>
              <a:ext cx="210414" cy="163372"/>
            </a:xfrm>
            <a:prstGeom prst="rect">
              <a:avLst/>
            </a:prstGeom>
          </p:spPr>
        </p:pic>
        <p:pic>
          <p:nvPicPr>
            <p:cNvPr id="93" name="Picture 92">
              <a:extLst>
                <a:ext uri="{FF2B5EF4-FFF2-40B4-BE49-F238E27FC236}">
                  <a16:creationId xmlns:a16="http://schemas.microsoft.com/office/drawing/2014/main" id="{77AB232A-F9FD-41B4-8614-5B9F566EAED6}"/>
                </a:ext>
              </a:extLst>
            </p:cNvPr>
            <p:cNvPicPr>
              <a:picLocks noChangeAspect="1"/>
            </p:cNvPicPr>
            <p:nvPr/>
          </p:nvPicPr>
          <p:blipFill>
            <a:blip r:embed="rId5"/>
            <a:stretch>
              <a:fillRect/>
            </a:stretch>
          </p:blipFill>
          <p:spPr>
            <a:xfrm>
              <a:off x="10247076" y="4643270"/>
              <a:ext cx="170845" cy="162128"/>
            </a:xfrm>
            <a:prstGeom prst="rect">
              <a:avLst/>
            </a:prstGeom>
          </p:spPr>
        </p:pic>
        <p:pic>
          <p:nvPicPr>
            <p:cNvPr id="94" name="Picture 93">
              <a:extLst>
                <a:ext uri="{FF2B5EF4-FFF2-40B4-BE49-F238E27FC236}">
                  <a16:creationId xmlns:a16="http://schemas.microsoft.com/office/drawing/2014/main" id="{F37B04B6-4836-409D-99FE-14BF37953941}"/>
                </a:ext>
              </a:extLst>
            </p:cNvPr>
            <p:cNvPicPr>
              <a:picLocks noChangeAspect="1"/>
            </p:cNvPicPr>
            <p:nvPr/>
          </p:nvPicPr>
          <p:blipFill>
            <a:blip r:embed="rId10"/>
            <a:stretch>
              <a:fillRect/>
            </a:stretch>
          </p:blipFill>
          <p:spPr>
            <a:xfrm>
              <a:off x="9189232" y="3111928"/>
              <a:ext cx="210414" cy="163372"/>
            </a:xfrm>
            <a:prstGeom prst="rect">
              <a:avLst/>
            </a:prstGeom>
          </p:spPr>
        </p:pic>
        <p:pic>
          <p:nvPicPr>
            <p:cNvPr id="95" name="Picture 94">
              <a:extLst>
                <a:ext uri="{FF2B5EF4-FFF2-40B4-BE49-F238E27FC236}">
                  <a16:creationId xmlns:a16="http://schemas.microsoft.com/office/drawing/2014/main" id="{4D0D8281-2277-4389-9571-C582D51A2230}"/>
                </a:ext>
              </a:extLst>
            </p:cNvPr>
            <p:cNvPicPr>
              <a:picLocks noChangeAspect="1"/>
            </p:cNvPicPr>
            <p:nvPr/>
          </p:nvPicPr>
          <p:blipFill>
            <a:blip r:embed="rId11"/>
            <a:stretch>
              <a:fillRect/>
            </a:stretch>
          </p:blipFill>
          <p:spPr>
            <a:xfrm>
              <a:off x="7711302" y="4661716"/>
              <a:ext cx="210414" cy="211778"/>
            </a:xfrm>
            <a:prstGeom prst="rect">
              <a:avLst/>
            </a:prstGeom>
          </p:spPr>
        </p:pic>
        <p:pic>
          <p:nvPicPr>
            <p:cNvPr id="96" name="Picture 95">
              <a:extLst>
                <a:ext uri="{FF2B5EF4-FFF2-40B4-BE49-F238E27FC236}">
                  <a16:creationId xmlns:a16="http://schemas.microsoft.com/office/drawing/2014/main" id="{4B5719FD-039E-4B6F-AA72-4E6FD15F09B4}"/>
                </a:ext>
              </a:extLst>
            </p:cNvPr>
            <p:cNvPicPr>
              <a:picLocks noChangeAspect="1"/>
            </p:cNvPicPr>
            <p:nvPr/>
          </p:nvPicPr>
          <p:blipFill>
            <a:blip r:embed="rId12"/>
            <a:stretch>
              <a:fillRect/>
            </a:stretch>
          </p:blipFill>
          <p:spPr>
            <a:xfrm>
              <a:off x="7580544" y="5390071"/>
              <a:ext cx="210414" cy="175474"/>
            </a:xfrm>
            <a:prstGeom prst="rect">
              <a:avLst/>
            </a:prstGeom>
          </p:spPr>
        </p:pic>
        <p:pic>
          <p:nvPicPr>
            <p:cNvPr id="97" name="Picture 96">
              <a:extLst>
                <a:ext uri="{FF2B5EF4-FFF2-40B4-BE49-F238E27FC236}">
                  <a16:creationId xmlns:a16="http://schemas.microsoft.com/office/drawing/2014/main" id="{DDEEA270-884B-4101-861E-2FF5FA1C54EC}"/>
                </a:ext>
              </a:extLst>
            </p:cNvPr>
            <p:cNvPicPr>
              <a:picLocks noChangeAspect="1"/>
            </p:cNvPicPr>
            <p:nvPr/>
          </p:nvPicPr>
          <p:blipFill>
            <a:blip r:embed="rId13"/>
            <a:stretch>
              <a:fillRect/>
            </a:stretch>
          </p:blipFill>
          <p:spPr>
            <a:xfrm>
              <a:off x="6958016" y="3255984"/>
              <a:ext cx="210414" cy="243153"/>
            </a:xfrm>
            <a:prstGeom prst="rect">
              <a:avLst/>
            </a:prstGeom>
          </p:spPr>
        </p:pic>
        <p:pic>
          <p:nvPicPr>
            <p:cNvPr id="98" name="Picture 97">
              <a:extLst>
                <a:ext uri="{FF2B5EF4-FFF2-40B4-BE49-F238E27FC236}">
                  <a16:creationId xmlns:a16="http://schemas.microsoft.com/office/drawing/2014/main" id="{DDD67971-2934-44DE-8FCA-48DB41A152CD}"/>
                </a:ext>
              </a:extLst>
            </p:cNvPr>
            <p:cNvPicPr>
              <a:picLocks noChangeAspect="1"/>
            </p:cNvPicPr>
            <p:nvPr/>
          </p:nvPicPr>
          <p:blipFill rotWithShape="1">
            <a:blip r:embed="rId14">
              <a:biLevel thresh="50000"/>
            </a:blip>
            <a:srcRect r="-616" b="33950"/>
            <a:stretch/>
          </p:blipFill>
          <p:spPr>
            <a:xfrm>
              <a:off x="6813647" y="4178867"/>
              <a:ext cx="210414" cy="189820"/>
            </a:xfrm>
            <a:prstGeom prst="rect">
              <a:avLst/>
            </a:prstGeom>
          </p:spPr>
        </p:pic>
        <p:pic>
          <p:nvPicPr>
            <p:cNvPr id="99" name="Picture 98">
              <a:extLst>
                <a:ext uri="{FF2B5EF4-FFF2-40B4-BE49-F238E27FC236}">
                  <a16:creationId xmlns:a16="http://schemas.microsoft.com/office/drawing/2014/main" id="{A150B7CC-B2B7-4042-81B7-E6C61A9B7265}"/>
                </a:ext>
              </a:extLst>
            </p:cNvPr>
            <p:cNvPicPr>
              <a:picLocks noChangeAspect="1"/>
            </p:cNvPicPr>
            <p:nvPr/>
          </p:nvPicPr>
          <p:blipFill>
            <a:blip r:embed="rId15">
              <a:biLevel thresh="50000"/>
            </a:blip>
            <a:stretch>
              <a:fillRect/>
            </a:stretch>
          </p:blipFill>
          <p:spPr>
            <a:xfrm>
              <a:off x="6883345" y="4960161"/>
              <a:ext cx="210414" cy="224745"/>
            </a:xfrm>
            <a:prstGeom prst="rect">
              <a:avLst/>
            </a:prstGeom>
          </p:spPr>
        </p:pic>
        <p:cxnSp>
          <p:nvCxnSpPr>
            <p:cNvPr id="100" name="Straight Connector 99">
              <a:extLst>
                <a:ext uri="{FF2B5EF4-FFF2-40B4-BE49-F238E27FC236}">
                  <a16:creationId xmlns:a16="http://schemas.microsoft.com/office/drawing/2014/main" id="{F13D0362-A1DD-4CFD-B09E-58999F46AF06}"/>
                </a:ext>
              </a:extLst>
            </p:cNvPr>
            <p:cNvCxnSpPr>
              <a:stCxn id="33" idx="3"/>
              <a:endCxn id="32" idx="7"/>
            </p:cNvCxnSpPr>
            <p:nvPr/>
          </p:nvCxnSpPr>
          <p:spPr>
            <a:xfrm flipH="1">
              <a:off x="7133407" y="4111970"/>
              <a:ext cx="472323" cy="8138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C01906A-FCCC-407F-8261-2396AB9DBFF7}"/>
                </a:ext>
              </a:extLst>
            </p:cNvPr>
            <p:cNvSpPr txBox="1"/>
            <p:nvPr/>
          </p:nvSpPr>
          <p:spPr>
            <a:xfrm>
              <a:off x="8015991" y="4039324"/>
              <a:ext cx="12894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Microsoft Graph</a:t>
              </a:r>
            </a:p>
          </p:txBody>
        </p:sp>
        <p:cxnSp>
          <p:nvCxnSpPr>
            <p:cNvPr id="102" name="Straight Connector 101">
              <a:extLst>
                <a:ext uri="{FF2B5EF4-FFF2-40B4-BE49-F238E27FC236}">
                  <a16:creationId xmlns:a16="http://schemas.microsoft.com/office/drawing/2014/main" id="{276118E5-4B5E-479D-A788-3874931CC881}"/>
                </a:ext>
              </a:extLst>
            </p:cNvPr>
            <p:cNvCxnSpPr>
              <a:endCxn id="34" idx="5"/>
            </p:cNvCxnSpPr>
            <p:nvPr/>
          </p:nvCxnSpPr>
          <p:spPr>
            <a:xfrm flipH="1" flipV="1">
              <a:off x="8034403" y="3396304"/>
              <a:ext cx="452010" cy="186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42B605ED-1740-4433-809A-BCC334E96AFD}"/>
              </a:ext>
            </a:extLst>
          </p:cNvPr>
          <p:cNvSpPr/>
          <p:nvPr/>
        </p:nvSpPr>
        <p:spPr bwMode="auto">
          <a:xfrm>
            <a:off x="8154060" y="1378217"/>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2852998" y="1368323"/>
            <a:ext cx="4572000"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a:t>
            </a:r>
          </a:p>
        </p:txBody>
      </p:sp>
    </p:spTree>
    <p:extLst>
      <p:ext uri="{BB962C8B-B14F-4D97-AF65-F5344CB8AC3E}">
        <p14:creationId xmlns:p14="http://schemas.microsoft.com/office/powerpoint/2010/main" val="18732690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5063378" y="2290453"/>
            <a:ext cx="1814391" cy="22713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Sign in, consent</a:t>
            </a:r>
          </a:p>
        </p:txBody>
      </p:sp>
      <p:sp>
        <p:nvSpPr>
          <p:cNvPr id="3" name="Title 2"/>
          <p:cNvSpPr>
            <a:spLocks noGrp="1"/>
          </p:cNvSpPr>
          <p:nvPr>
            <p:ph type="title"/>
          </p:nvPr>
        </p:nvSpPr>
        <p:spPr>
          <a:xfrm>
            <a:off x="465138" y="632779"/>
            <a:ext cx="11533187" cy="410369"/>
          </a:xfrm>
        </p:spPr>
        <p:txBody>
          <a:bodyPr/>
          <a:lstStyle/>
          <a:p>
            <a:r>
              <a:rPr lang="en-US" dirty="0"/>
              <a:t>Authorization code grant and v2 endpoint</a:t>
            </a:r>
          </a:p>
        </p:txBody>
      </p:sp>
      <p:sp>
        <p:nvSpPr>
          <p:cNvPr id="25" name="Rectangle 24"/>
          <p:cNvSpPr/>
          <p:nvPr/>
        </p:nvSpPr>
        <p:spPr bwMode="auto">
          <a:xfrm>
            <a:off x="614664" y="1440563"/>
            <a:ext cx="2229661" cy="324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30" name="Rectangle 29"/>
          <p:cNvSpPr/>
          <p:nvPr/>
        </p:nvSpPr>
        <p:spPr bwMode="auto">
          <a:xfrm>
            <a:off x="8985332" y="1440563"/>
            <a:ext cx="33265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https://graph.microsoft.com</a:t>
            </a:r>
          </a:p>
        </p:txBody>
      </p:sp>
      <p:cxnSp>
        <p:nvCxnSpPr>
          <p:cNvPr id="41" name="Straight Connector 40"/>
          <p:cNvCxnSpPr>
            <a:cxnSpLocks/>
          </p:cNvCxnSpPr>
          <p:nvPr/>
        </p:nvCxnSpPr>
        <p:spPr>
          <a:xfrm>
            <a:off x="10634028"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10601137" y="1929418"/>
            <a:ext cx="82296"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3121019" y="1076434"/>
            <a:ext cx="5684778" cy="360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https://login.microsoftonline.com/common</a:t>
            </a:r>
          </a:p>
        </p:txBody>
      </p:sp>
      <p:cxnSp>
        <p:nvCxnSpPr>
          <p:cNvPr id="67" name="Straight Connector 66"/>
          <p:cNvCxnSpPr>
            <a:cxnSpLocks/>
          </p:cNvCxnSpPr>
          <p:nvPr/>
        </p:nvCxnSpPr>
        <p:spPr>
          <a:xfrm>
            <a:off x="50571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014600"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Connector 68"/>
          <p:cNvCxnSpPr>
            <a:cxnSpLocks/>
          </p:cNvCxnSpPr>
          <p:nvPr/>
        </p:nvCxnSpPr>
        <p:spPr>
          <a:xfrm>
            <a:off x="1729495"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675324" y="1929418"/>
            <a:ext cx="90540"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Arrow Connector 71"/>
          <p:cNvCxnSpPr/>
          <p:nvPr/>
        </p:nvCxnSpPr>
        <p:spPr>
          <a:xfrm>
            <a:off x="1777191" y="2157549"/>
            <a:ext cx="3203444" cy="5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827451" y="3879606"/>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807774" y="2587257"/>
            <a:ext cx="3172861" cy="1058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759109" y="2488536"/>
            <a:ext cx="164051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authorization code</a:t>
            </a:r>
          </a:p>
        </p:txBody>
      </p:sp>
      <p:cxnSp>
        <p:nvCxnSpPr>
          <p:cNvPr id="88" name="Straight Arrow Connector 87"/>
          <p:cNvCxnSpPr/>
          <p:nvPr/>
        </p:nvCxnSpPr>
        <p:spPr>
          <a:xfrm flipV="1">
            <a:off x="1807774" y="3097647"/>
            <a:ext cx="5298691" cy="8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989066" y="2763934"/>
            <a:ext cx="8018862"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?scope=offline_access+openid+profile+User.Read+User.ReadBasic.All&amp;grant_type=</a:t>
            </a:r>
            <a:r>
              <a:rPr lang="en-US" sz="1200" dirty="0" err="1">
                <a:gradFill>
                  <a:gsLst>
                    <a:gs pos="2917">
                      <a:schemeClr val="tx1"/>
                    </a:gs>
                    <a:gs pos="30000">
                      <a:schemeClr val="tx1"/>
                    </a:gs>
                  </a:gsLst>
                  <a:lin ang="5400000" scaled="0"/>
                </a:gradFill>
              </a:rPr>
              <a:t>authorization_code&amp;code</a:t>
            </a:r>
            <a:r>
              <a:rPr lang="en-US" sz="1200" dirty="0">
                <a:gradFill>
                  <a:gsLst>
                    <a:gs pos="2917">
                      <a:schemeClr val="tx1"/>
                    </a:gs>
                    <a:gs pos="30000">
                      <a:schemeClr val="tx1"/>
                    </a:gs>
                  </a:gsLst>
                  <a:lin ang="5400000" scaled="0"/>
                </a:gradFill>
              </a:rPr>
              <a:t>=…</a:t>
            </a:r>
          </a:p>
        </p:txBody>
      </p:sp>
      <p:cxnSp>
        <p:nvCxnSpPr>
          <p:cNvPr id="90" name="Straight Arrow Connector 89"/>
          <p:cNvCxnSpPr/>
          <p:nvPr/>
        </p:nvCxnSpPr>
        <p:spPr>
          <a:xfrm>
            <a:off x="1807774" y="3268896"/>
            <a:ext cx="5308187"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24879" y="3186221"/>
            <a:ext cx="288027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refresh_token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id_token</a:t>
            </a:r>
            <a:endParaRPr lang="en-US" sz="1200" dirty="0">
              <a:gradFill>
                <a:gsLst>
                  <a:gs pos="2917">
                    <a:schemeClr val="tx1"/>
                  </a:gs>
                  <a:gs pos="30000">
                    <a:schemeClr val="tx1"/>
                  </a:gs>
                </a:gsLst>
                <a:lin ang="5400000" scaled="0"/>
              </a:gradFill>
            </a:endParaRPr>
          </a:p>
        </p:txBody>
      </p:sp>
      <p:sp>
        <p:nvSpPr>
          <p:cNvPr id="98" name="TextBox 97"/>
          <p:cNvSpPr txBox="1"/>
          <p:nvPr/>
        </p:nvSpPr>
        <p:spPr>
          <a:xfrm>
            <a:off x="6250358" y="3549851"/>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cxnSp>
        <p:nvCxnSpPr>
          <p:cNvPr id="99" name="Straight Arrow Connector 98"/>
          <p:cNvCxnSpPr/>
          <p:nvPr/>
        </p:nvCxnSpPr>
        <p:spPr>
          <a:xfrm>
            <a:off x="1899496" y="4047680"/>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845281" y="3962081"/>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sp>
        <p:nvSpPr>
          <p:cNvPr id="39" name="Rectangle 38">
            <a:extLst>
              <a:ext uri="{FF2B5EF4-FFF2-40B4-BE49-F238E27FC236}">
                <a16:creationId xmlns:a16="http://schemas.microsoft.com/office/drawing/2014/main" id="{BB07CD71-251E-41AD-9A47-F8F51816F66C}"/>
              </a:ext>
            </a:extLst>
          </p:cNvPr>
          <p:cNvSpPr/>
          <p:nvPr/>
        </p:nvSpPr>
        <p:spPr bwMode="auto">
          <a:xfrm>
            <a:off x="1675324" y="4530709"/>
            <a:ext cx="8958704" cy="395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Token expires</a:t>
            </a:r>
          </a:p>
        </p:txBody>
      </p:sp>
      <p:pic>
        <p:nvPicPr>
          <p:cNvPr id="2" name="Picture 1"/>
          <p:cNvPicPr>
            <a:picLocks noChangeAspect="1"/>
          </p:cNvPicPr>
          <p:nvPr/>
        </p:nvPicPr>
        <p:blipFill>
          <a:blip r:embed="rId3">
            <a:lum bright="70000" contrast="-70000"/>
          </a:blip>
          <a:stretch>
            <a:fillRect/>
          </a:stretch>
        </p:blipFill>
        <p:spPr>
          <a:xfrm>
            <a:off x="4964790" y="4551031"/>
            <a:ext cx="354750" cy="355200"/>
          </a:xfrm>
          <a:prstGeom prst="rect">
            <a:avLst/>
          </a:prstGeom>
        </p:spPr>
      </p:pic>
      <p:cxnSp>
        <p:nvCxnSpPr>
          <p:cNvPr id="28" name="Straight Arrow Connector 27"/>
          <p:cNvCxnSpPr/>
          <p:nvPr/>
        </p:nvCxnSpPr>
        <p:spPr>
          <a:xfrm>
            <a:off x="1836755" y="5309463"/>
            <a:ext cx="5278693" cy="247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776242" y="4962194"/>
            <a:ext cx="3425490"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grant_type</a:t>
            </a:r>
            <a:r>
              <a:rPr lang="en-US" sz="1200" dirty="0">
                <a:gradFill>
                  <a:gsLst>
                    <a:gs pos="2917">
                      <a:schemeClr val="tx1"/>
                    </a:gs>
                    <a:gs pos="30000">
                      <a:schemeClr val="tx1"/>
                    </a:gs>
                  </a:gsLst>
                  <a:lin ang="5400000" scaled="0"/>
                </a:gradFill>
              </a:rPr>
              <a:t>=</a:t>
            </a:r>
            <a:r>
              <a:rPr lang="en-US" sz="1200" dirty="0" err="1">
                <a:gradFill>
                  <a:gsLst>
                    <a:gs pos="2917">
                      <a:schemeClr val="tx1"/>
                    </a:gs>
                    <a:gs pos="30000">
                      <a:schemeClr val="tx1"/>
                    </a:gs>
                  </a:gsLst>
                  <a:lin ang="5400000" scaled="0"/>
                </a:gradFill>
              </a:rPr>
              <a:t>refresh_token&amp;refresh_token</a:t>
            </a:r>
            <a:r>
              <a:rPr lang="en-US" sz="1200" dirty="0">
                <a:gradFill>
                  <a:gsLst>
                    <a:gs pos="2917">
                      <a:schemeClr val="tx1"/>
                    </a:gs>
                    <a:gs pos="30000">
                      <a:schemeClr val="tx1"/>
                    </a:gs>
                  </a:gsLst>
                  <a:lin ang="5400000" scaled="0"/>
                </a:gradFill>
              </a:rPr>
              <a:t>=…</a:t>
            </a:r>
          </a:p>
        </p:txBody>
      </p:sp>
      <p:cxnSp>
        <p:nvCxnSpPr>
          <p:cNvPr id="31" name="Straight Arrow Connector 30"/>
          <p:cNvCxnSpPr/>
          <p:nvPr/>
        </p:nvCxnSpPr>
        <p:spPr>
          <a:xfrm>
            <a:off x="1829647" y="5489973"/>
            <a:ext cx="5322682" cy="9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46752" y="5407298"/>
            <a:ext cx="288027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err="1">
                <a:gradFill>
                  <a:gsLst>
                    <a:gs pos="2917">
                      <a:schemeClr val="tx1"/>
                    </a:gs>
                    <a:gs pos="30000">
                      <a:schemeClr val="tx1"/>
                    </a:gs>
                  </a:gsLst>
                  <a:lin ang="5400000" scaled="0"/>
                </a:gradFill>
              </a:rPr>
              <a:t>access_token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refresh_token</a:t>
            </a:r>
            <a:r>
              <a:rPr lang="en-US" sz="1200" dirty="0">
                <a:gradFill>
                  <a:gsLst>
                    <a:gs pos="2917">
                      <a:schemeClr val="tx1"/>
                    </a:gs>
                    <a:gs pos="30000">
                      <a:schemeClr val="tx1"/>
                    </a:gs>
                  </a:gsLst>
                  <a:lin ang="5400000" scaled="0"/>
                </a:gradFill>
              </a:rPr>
              <a:t>, </a:t>
            </a:r>
            <a:r>
              <a:rPr lang="en-US" sz="1200" dirty="0" err="1">
                <a:gradFill>
                  <a:gsLst>
                    <a:gs pos="2917">
                      <a:schemeClr val="tx1"/>
                    </a:gs>
                    <a:gs pos="30000">
                      <a:schemeClr val="tx1"/>
                    </a:gs>
                  </a:gsLst>
                  <a:lin ang="5400000" scaled="0"/>
                </a:gradFill>
              </a:rPr>
              <a:t>id_token</a:t>
            </a:r>
            <a:endParaRPr lang="en-US" sz="1200" dirty="0">
              <a:gradFill>
                <a:gsLst>
                  <a:gs pos="2917">
                    <a:schemeClr val="tx1"/>
                  </a:gs>
                  <a:gs pos="30000">
                    <a:schemeClr val="tx1"/>
                  </a:gs>
                </a:gsLst>
                <a:lin ang="5400000" scaled="0"/>
              </a:gradFill>
            </a:endParaRPr>
          </a:p>
        </p:txBody>
      </p:sp>
      <p:cxnSp>
        <p:nvCxnSpPr>
          <p:cNvPr id="33" name="Straight Arrow Connector 32"/>
          <p:cNvCxnSpPr/>
          <p:nvPr/>
        </p:nvCxnSpPr>
        <p:spPr>
          <a:xfrm>
            <a:off x="1846112" y="6069998"/>
            <a:ext cx="8632062" cy="70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69019" y="5740243"/>
            <a:ext cx="2131546"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/v1.0/me     (access token)</a:t>
            </a:r>
          </a:p>
        </p:txBody>
      </p:sp>
      <p:cxnSp>
        <p:nvCxnSpPr>
          <p:cNvPr id="35" name="Straight Connector 34"/>
          <p:cNvCxnSpPr>
            <a:cxnSpLocks/>
          </p:cNvCxnSpPr>
          <p:nvPr/>
        </p:nvCxnSpPr>
        <p:spPr>
          <a:xfrm>
            <a:off x="7194924" y="1763541"/>
            <a:ext cx="0" cy="51385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7152329" y="1929418"/>
            <a:ext cx="78964" cy="4726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115030" y="1461875"/>
            <a:ext cx="2822307"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/common/OAuth/v2.0/authorize</a:t>
            </a:r>
          </a:p>
        </p:txBody>
      </p:sp>
      <p:sp>
        <p:nvSpPr>
          <p:cNvPr id="38" name="Rectangle 37"/>
          <p:cNvSpPr/>
          <p:nvPr/>
        </p:nvSpPr>
        <p:spPr bwMode="auto">
          <a:xfrm>
            <a:off x="5987590" y="1460634"/>
            <a:ext cx="2825865" cy="3204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/common/OAuth/v2.0/token</a:t>
            </a:r>
          </a:p>
        </p:txBody>
      </p:sp>
      <p:sp>
        <p:nvSpPr>
          <p:cNvPr id="53" name="TextBox 52"/>
          <p:cNvSpPr txBox="1"/>
          <p:nvPr/>
        </p:nvSpPr>
        <p:spPr>
          <a:xfrm>
            <a:off x="2976027" y="1826104"/>
            <a:ext cx="7527895"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?scope=offline_access+openid+profile+User.Read+User.ReadBasic.All&amp;response_type=</a:t>
            </a:r>
            <a:r>
              <a:rPr lang="en-US" sz="1200" dirty="0" err="1">
                <a:gradFill>
                  <a:gsLst>
                    <a:gs pos="2917">
                      <a:schemeClr val="tx1"/>
                    </a:gs>
                    <a:gs pos="30000">
                      <a:schemeClr val="tx1"/>
                    </a:gs>
                  </a:gsLst>
                  <a:lin ang="5400000" scaled="0"/>
                </a:gradFill>
              </a:rPr>
              <a:t>code&amp;client_id</a:t>
            </a:r>
            <a:r>
              <a:rPr lang="en-US" sz="1200" dirty="0">
                <a:gradFill>
                  <a:gsLst>
                    <a:gs pos="2917">
                      <a:schemeClr val="tx1"/>
                    </a:gs>
                    <a:gs pos="30000">
                      <a:schemeClr val="tx1"/>
                    </a:gs>
                  </a:gsLst>
                  <a:lin ang="5400000" scaled="0"/>
                </a:gradFill>
              </a:rPr>
              <a:t>=…</a:t>
            </a:r>
          </a:p>
        </p:txBody>
      </p:sp>
      <p:cxnSp>
        <p:nvCxnSpPr>
          <p:cNvPr id="54" name="Straight Arrow Connector 53"/>
          <p:cNvCxnSpPr/>
          <p:nvPr/>
        </p:nvCxnSpPr>
        <p:spPr>
          <a:xfrm>
            <a:off x="1943042" y="6279984"/>
            <a:ext cx="8632062" cy="709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88827" y="6194385"/>
            <a:ext cx="1773434" cy="461665"/>
          </a:xfrm>
          <a:prstGeom prst="rect">
            <a:avLst/>
          </a:prstGeom>
          <a:noFill/>
        </p:spPr>
        <p:txBody>
          <a:bodyPr wrap="none" lIns="182880" tIns="146304" rIns="182880" bIns="146304" rtlCol="0" anchor="ctr">
            <a:spAutoFit/>
          </a:bodyPr>
          <a:lstStyle/>
          <a:p>
            <a:pPr>
              <a:lnSpc>
                <a:spcPct val="90000"/>
              </a:lnSpc>
              <a:spcAft>
                <a:spcPts val="600"/>
              </a:spcAft>
            </a:pPr>
            <a:r>
              <a:rPr lang="en-US" sz="1200" dirty="0">
                <a:gradFill>
                  <a:gsLst>
                    <a:gs pos="2917">
                      <a:schemeClr val="tx1"/>
                    </a:gs>
                    <a:gs pos="30000">
                      <a:schemeClr val="tx1"/>
                    </a:gs>
                  </a:gsLst>
                  <a:lin ang="5400000" scaled="0"/>
                </a:gradFill>
              </a:rPr>
              <a:t>Current user’s profile</a:t>
            </a:r>
          </a:p>
        </p:txBody>
      </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3-50088_Microsoft_Inspire_Template">
  <a:themeElements>
    <a:clrScheme name="Microsoft Inspire">
      <a:dk1>
        <a:srgbClr val="353535"/>
      </a:dk1>
      <a:lt1>
        <a:srgbClr val="FFFFFF"/>
      </a:lt1>
      <a:dk2>
        <a:srgbClr val="5C2D91"/>
      </a:dk2>
      <a:lt2>
        <a:srgbClr val="E6E6E6"/>
      </a:lt2>
      <a:accent1>
        <a:srgbClr val="5C2D91"/>
      </a:accent1>
      <a:accent2>
        <a:srgbClr val="00188F"/>
      </a:accent2>
      <a:accent3>
        <a:srgbClr val="737373"/>
      </a:accent3>
      <a:accent4>
        <a:srgbClr val="002050"/>
      </a:accent4>
      <a:accent5>
        <a:srgbClr val="0078D7"/>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B3672EDA-28A5-467A-AF31-46C663C07C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1143</Words>
  <Application>Microsoft Office PowerPoint</Application>
  <PresentationFormat>Custom</PresentationFormat>
  <Paragraphs>132</Paragraphs>
  <Slides>12</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Consolas</vt:lpstr>
      <vt:lpstr>Segoe UI</vt:lpstr>
      <vt:lpstr>Segoe UI Light</vt:lpstr>
      <vt:lpstr>Segoe UI Semibold</vt:lpstr>
      <vt:lpstr>Segoe UI Semilight</vt:lpstr>
      <vt:lpstr>Wingdings</vt:lpstr>
      <vt:lpstr>Office 365 PPT Template - 2017</vt:lpstr>
      <vt:lpstr>3-50088_Microsoft_Inspire_Template</vt:lpstr>
      <vt:lpstr>Building Microsoft Graph Applications</vt:lpstr>
      <vt:lpstr>Build a .NET console application using Microsoft Graph </vt:lpstr>
      <vt:lpstr>Build a .NET console application using Microsoft Graph </vt:lpstr>
      <vt:lpstr>Application registration</vt:lpstr>
      <vt:lpstr>NuGet Packages</vt:lpstr>
      <vt:lpstr>Application experience</vt:lpstr>
      <vt:lpstr>Overview of the sample</vt:lpstr>
      <vt:lpstr>Authorization code grant and v2 endpoint</vt:lpstr>
      <vt:lpstr>Demo</vt:lpstr>
      <vt:lpstr>Scenarios where this is useful</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2017-09-10T18:13:51Z</dcterms:modified>
</cp:coreProperties>
</file>